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3"/>
  </p:notesMasterIdLst>
  <p:sldIdLst>
    <p:sldId id="438" r:id="rId2"/>
    <p:sldId id="415" r:id="rId3"/>
    <p:sldId id="447" r:id="rId4"/>
    <p:sldId id="446" r:id="rId5"/>
    <p:sldId id="439" r:id="rId6"/>
    <p:sldId id="440" r:id="rId7"/>
    <p:sldId id="419" r:id="rId8"/>
    <p:sldId id="416" r:id="rId9"/>
    <p:sldId id="417" r:id="rId10"/>
    <p:sldId id="421" r:id="rId11"/>
    <p:sldId id="443" r:id="rId12"/>
    <p:sldId id="444" r:id="rId13"/>
    <p:sldId id="441" r:id="rId14"/>
    <p:sldId id="445" r:id="rId15"/>
    <p:sldId id="662" r:id="rId16"/>
    <p:sldId id="665" r:id="rId17"/>
    <p:sldId id="663" r:id="rId18"/>
    <p:sldId id="666" r:id="rId19"/>
    <p:sldId id="667" r:id="rId20"/>
    <p:sldId id="668" r:id="rId21"/>
    <p:sldId id="669" r:id="rId22"/>
    <p:sldId id="670" r:id="rId23"/>
    <p:sldId id="675" r:id="rId24"/>
    <p:sldId id="671" r:id="rId25"/>
    <p:sldId id="672" r:id="rId26"/>
    <p:sldId id="673" r:id="rId27"/>
    <p:sldId id="674" r:id="rId28"/>
    <p:sldId id="676" r:id="rId29"/>
    <p:sldId id="687" r:id="rId30"/>
    <p:sldId id="686" r:id="rId31"/>
    <p:sldId id="724" r:id="rId32"/>
    <p:sldId id="678" r:id="rId33"/>
    <p:sldId id="679" r:id="rId34"/>
    <p:sldId id="683" r:id="rId35"/>
    <p:sldId id="680" r:id="rId36"/>
    <p:sldId id="684" r:id="rId37"/>
    <p:sldId id="689" r:id="rId38"/>
    <p:sldId id="692" r:id="rId39"/>
    <p:sldId id="693" r:id="rId40"/>
    <p:sldId id="694" r:id="rId41"/>
    <p:sldId id="690" r:id="rId42"/>
    <p:sldId id="697" r:id="rId43"/>
    <p:sldId id="698" r:id="rId44"/>
    <p:sldId id="700" r:id="rId45"/>
    <p:sldId id="701" r:id="rId46"/>
    <p:sldId id="702" r:id="rId47"/>
    <p:sldId id="703" r:id="rId48"/>
    <p:sldId id="705" r:id="rId49"/>
    <p:sldId id="712" r:id="rId50"/>
    <p:sldId id="713" r:id="rId51"/>
    <p:sldId id="706" r:id="rId52"/>
    <p:sldId id="708" r:id="rId53"/>
    <p:sldId id="709" r:id="rId54"/>
    <p:sldId id="718" r:id="rId55"/>
    <p:sldId id="707" r:id="rId56"/>
    <p:sldId id="710" r:id="rId57"/>
    <p:sldId id="688" r:id="rId58"/>
    <p:sldId id="699" r:id="rId59"/>
    <p:sldId id="716" r:id="rId60"/>
    <p:sldId id="720" r:id="rId61"/>
    <p:sldId id="723" r:id="rId62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200" b="1" kern="1200">
        <a:solidFill>
          <a:schemeClr val="tx1"/>
        </a:solidFill>
        <a:latin typeface="Tahoma" panose="020B0804030504040204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200" b="1" kern="1200">
        <a:solidFill>
          <a:schemeClr val="tx1"/>
        </a:solidFill>
        <a:latin typeface="Tahoma" panose="020B0804030504040204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200" b="1" kern="1200">
        <a:solidFill>
          <a:schemeClr val="tx1"/>
        </a:solidFill>
        <a:latin typeface="Tahoma" panose="020B0804030504040204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200" b="1" kern="1200">
        <a:solidFill>
          <a:schemeClr val="tx1"/>
        </a:solidFill>
        <a:latin typeface="Tahoma" panose="020B0804030504040204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200" b="1" kern="1200">
        <a:solidFill>
          <a:schemeClr val="tx1"/>
        </a:solidFill>
        <a:latin typeface="Tahoma" panose="020B0804030504040204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2200" b="1" kern="1200">
        <a:solidFill>
          <a:schemeClr val="tx1"/>
        </a:solidFill>
        <a:latin typeface="Tahoma" panose="020B0804030504040204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2200" b="1" kern="1200">
        <a:solidFill>
          <a:schemeClr val="tx1"/>
        </a:solidFill>
        <a:latin typeface="Tahoma" panose="020B0804030504040204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2200" b="1" kern="1200">
        <a:solidFill>
          <a:schemeClr val="tx1"/>
        </a:solidFill>
        <a:latin typeface="Tahoma" panose="020B0804030504040204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2200" b="1" kern="1200">
        <a:solidFill>
          <a:schemeClr val="tx1"/>
        </a:solidFill>
        <a:latin typeface="Tahoma" panose="020B0804030504040204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6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0099FF"/>
    <a:srgbClr val="9900CC"/>
    <a:srgbClr val="FF5050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88" autoAdjust="0"/>
    <p:restoredTop sz="81535" autoAdjust="0"/>
  </p:normalViewPr>
  <p:slideViewPr>
    <p:cSldViewPr showGuides="1">
      <p:cViewPr varScale="1">
        <p:scale>
          <a:sx n="82" d="100"/>
          <a:sy n="82" d="100"/>
        </p:scale>
        <p:origin x="2336" y="160"/>
      </p:cViewPr>
      <p:guideLst>
        <p:guide orient="horz" pos="2160"/>
        <p:guide pos="286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 b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85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 b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85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385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 b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85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b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fld id="{956645E0-A837-448D-9F7E-7020ECEE8392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171" name="备注占位符 2"/>
          <p:cNvSpPr>
            <a:spLocks noGrp="1" noChangeArrowheads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>
              <a:buFont typeface="Wingdings" panose="05000000000000000000" pitchFamily="2" charset="2"/>
              <a:buChar char="Ø"/>
              <a:defRPr/>
            </a:pPr>
            <a:r>
              <a:rPr lang="en-US" altLang="zh-CN" dirty="0"/>
              <a:t>sun</a:t>
            </a:r>
            <a:r>
              <a:rPr lang="zh-CN" altLang="en-US" dirty="0"/>
              <a:t>公司被</a:t>
            </a:r>
            <a:r>
              <a:rPr lang="en-US" altLang="zh-CN" dirty="0"/>
              <a:t>oracle</a:t>
            </a:r>
            <a:r>
              <a:rPr lang="zh-CN" altLang="en-US" dirty="0"/>
              <a:t>收购后，推出了</a:t>
            </a:r>
            <a:r>
              <a:rPr lang="en-US" altLang="zh-CN" dirty="0"/>
              <a:t>JavaFX</a:t>
            </a:r>
            <a:r>
              <a:rPr lang="zh-CN" altLang="en-US" dirty="0"/>
              <a:t>，以便与</a:t>
            </a:r>
            <a:r>
              <a:rPr lang="en-US" altLang="zh-CN" dirty="0"/>
              <a:t>Flash</a:t>
            </a:r>
            <a:r>
              <a:rPr lang="zh-CN" altLang="en-US" dirty="0"/>
              <a:t>和</a:t>
            </a:r>
            <a:r>
              <a:rPr lang="en-US" altLang="zh-CN" dirty="0"/>
              <a:t>Silverlight</a:t>
            </a:r>
            <a:r>
              <a:rPr lang="zh-CN" altLang="en-US" dirty="0"/>
              <a:t>竞争</a:t>
            </a:r>
            <a:r>
              <a:rPr lang="en-US" altLang="zh-CN" dirty="0"/>
              <a:t>RIA</a:t>
            </a:r>
            <a:r>
              <a:rPr lang="zh-CN" altLang="en-US" dirty="0"/>
              <a:t> </a:t>
            </a:r>
            <a:r>
              <a:rPr lang="en-US" altLang="zh-CN" dirty="0"/>
              <a:t>(Rich Internet Application)</a:t>
            </a:r>
          </a:p>
          <a:p>
            <a:pPr marL="228600" indent="-228600">
              <a:buFont typeface="Wingdings" panose="05000000000000000000" pitchFamily="2" charset="2"/>
              <a:buChar char="Ø"/>
              <a:defRPr/>
            </a:pPr>
            <a:r>
              <a:rPr lang="zh-CN" altLang="en-US" dirty="0"/>
              <a:t>嵌入浏览器中的代码示例：</a:t>
            </a:r>
            <a:r>
              <a:rPr lang="en-US" altLang="zh-CN" dirty="0"/>
              <a:t>https://</a:t>
            </a:r>
            <a:r>
              <a:rPr lang="en-US" altLang="zh-CN" dirty="0" err="1"/>
              <a:t>blog.csdn.net</a:t>
            </a:r>
            <a:r>
              <a:rPr lang="en-US" altLang="zh-CN" dirty="0"/>
              <a:t>/redzealot2007/article/details/70800325</a:t>
            </a:r>
            <a:endParaRPr lang="zh-CN" altLang="en-US" dirty="0"/>
          </a:p>
          <a:p>
            <a:pPr>
              <a:defRPr/>
            </a:pPr>
            <a:endParaRPr lang="zh-CN" altLang="en-US" b="1" dirty="0"/>
          </a:p>
        </p:txBody>
      </p:sp>
      <p:sp>
        <p:nvSpPr>
          <p:cNvPr id="7172" name="灯片编号占位符 3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9pPr>
          </a:lstStyle>
          <a:p>
            <a:fld id="{F34BF95B-7DA4-4CAD-B434-E377D3C1FD7C}" type="slidenum">
              <a:rPr lang="en-US" altLang="zh-CN" sz="1200" b="0" smtClean="0">
                <a:latin typeface="Arial" panose="020B0604020202090204" pitchFamily="34" charset="0"/>
              </a:rPr>
              <a:t>1</a:t>
            </a:fld>
            <a:endParaRPr lang="en-US" altLang="zh-CN" sz="1200" b="0">
              <a:latin typeface="Arial" panose="020B060402020209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  <a:defRPr/>
            </a:pPr>
            <a:r>
              <a:rPr lang="en-US" altLang="zh-CN"/>
              <a:t>JavaFX</a:t>
            </a:r>
            <a:r>
              <a:rPr lang="zh-CN" altLang="en-US"/>
              <a:t>的配置方法：</a:t>
            </a:r>
            <a:endParaRPr lang="en-US" altLang="zh-CN"/>
          </a:p>
          <a:p>
            <a:pPr marL="228600" indent="-228600">
              <a:buFont typeface="Wingdings" panose="05000000000000000000" pitchFamily="2" charset="2"/>
              <a:buAutoNum type="arabicPeriod"/>
              <a:defRPr/>
            </a:pPr>
            <a:r>
              <a:rPr lang="zh-CN" altLang="en-US"/>
              <a:t>旧版本的</a:t>
            </a:r>
            <a:r>
              <a:rPr lang="en-US" altLang="zh-CN"/>
              <a:t>JDK</a:t>
            </a:r>
            <a:r>
              <a:rPr lang="zh-CN" altLang="en-US"/>
              <a:t>中继承</a:t>
            </a:r>
            <a:r>
              <a:rPr lang="en-US" altLang="zh-CN"/>
              <a:t>JavaFX</a:t>
            </a:r>
            <a:r>
              <a:rPr lang="zh-CN" altLang="en-US"/>
              <a:t>，配置方法简单</a:t>
            </a:r>
            <a:endParaRPr lang="en-US" altLang="zh-CN"/>
          </a:p>
          <a:p>
            <a:pPr marL="228600" indent="-228600">
              <a:buFont typeface="Wingdings" panose="05000000000000000000" pitchFamily="2" charset="2"/>
              <a:buAutoNum type="arabicPeriod"/>
              <a:defRPr/>
            </a:pPr>
            <a:r>
              <a:rPr lang="zh-CN" altLang="en-US"/>
              <a:t>最新的</a:t>
            </a:r>
            <a:r>
              <a:rPr lang="en-US" altLang="zh-CN"/>
              <a:t>JavaFX</a:t>
            </a:r>
            <a:r>
              <a:rPr lang="zh-CN" altLang="en-US"/>
              <a:t>已经开源且独立于</a:t>
            </a:r>
            <a:r>
              <a:rPr lang="en-US" altLang="zh-CN"/>
              <a:t>JDK</a:t>
            </a:r>
            <a:r>
              <a:rPr lang="zh-CN" altLang="en-US"/>
              <a:t>，因此需要单独下载和配置，可参考</a:t>
            </a:r>
            <a:r>
              <a:rPr lang="en-US" altLang="zh-CN"/>
              <a:t>JavaFX</a:t>
            </a:r>
            <a:r>
              <a:rPr lang="zh-CN" altLang="en-US"/>
              <a:t>官方文档</a:t>
            </a:r>
            <a:endParaRPr lang="en-US" altLang="zh-CN"/>
          </a:p>
          <a:p>
            <a:pPr marL="228600" indent="-228600">
              <a:buFont typeface="Wingdings" panose="05000000000000000000" pitchFamily="2" charset="2"/>
              <a:buAutoNum type="arabicPeriod"/>
              <a:defRPr/>
            </a:pPr>
            <a:r>
              <a:rPr lang="zh-CN" altLang="en-US"/>
              <a:t>最新的</a:t>
            </a:r>
            <a:r>
              <a:rPr lang="en-US" altLang="zh-CN"/>
              <a:t>JavaFX</a:t>
            </a:r>
            <a:r>
              <a:rPr lang="zh-CN" altLang="en-US"/>
              <a:t>的一种简单配置方法：下载</a:t>
            </a:r>
            <a:r>
              <a:rPr lang="en-US" altLang="zh-CN"/>
              <a:t>JavaFX</a:t>
            </a:r>
            <a:r>
              <a:rPr lang="zh-CN" altLang="en-US"/>
              <a:t>后，在</a:t>
            </a:r>
            <a:r>
              <a:rPr lang="en-US" altLang="zh-CN"/>
              <a:t>Eclipse</a:t>
            </a:r>
            <a:r>
              <a:rPr lang="zh-CN" altLang="en-US"/>
              <a:t>中通过</a:t>
            </a:r>
            <a:r>
              <a:rPr lang="en-US" altLang="zh-CN"/>
              <a:t>buildPath</a:t>
            </a:r>
            <a:r>
              <a:rPr lang="zh-CN" altLang="en-US"/>
              <a:t>添加</a:t>
            </a:r>
            <a:r>
              <a:rPr lang="en-US" altLang="zh-CN"/>
              <a:t>Jar</a:t>
            </a:r>
            <a:r>
              <a:rPr lang="zh-CN" altLang="en-US"/>
              <a:t>文件</a:t>
            </a:r>
            <a:endParaRPr lang="en-US" altLang="zh-CN"/>
          </a:p>
        </p:txBody>
      </p:sp>
      <p:sp>
        <p:nvSpPr>
          <p:cNvPr id="26628" name="灯片编号占位符 3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9pPr>
          </a:lstStyle>
          <a:p>
            <a:fld id="{E88F0E57-0CB9-44F4-AA76-D5BC34EF8E99}" type="slidenum">
              <a:rPr lang="en-US" altLang="zh-CN" sz="1200" b="0" smtClean="0">
                <a:latin typeface="Arial" panose="020B0604020202090204" pitchFamily="34" charset="0"/>
              </a:rPr>
              <a:t>13</a:t>
            </a:fld>
            <a:endParaRPr lang="en-US" altLang="zh-CN" sz="1200" b="0">
              <a:latin typeface="Arial" panose="020B060402020209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  <a:defRPr/>
            </a:pPr>
            <a:r>
              <a:rPr lang="en-US" altLang="zh-CN"/>
              <a:t>JavaFX</a:t>
            </a:r>
            <a:r>
              <a:rPr lang="zh-CN" altLang="en-US"/>
              <a:t>程序的启动方式：</a:t>
            </a:r>
            <a:endParaRPr lang="en-US" altLang="zh-CN"/>
          </a:p>
          <a:p>
            <a:pPr marL="228600" indent="-228600">
              <a:buFont typeface="Wingdings" panose="05000000000000000000" pitchFamily="2" charset="2"/>
              <a:buAutoNum type="arabicPeriod"/>
              <a:defRPr/>
            </a:pPr>
            <a:r>
              <a:rPr lang="zh-CN" altLang="en-US"/>
              <a:t>不写</a:t>
            </a:r>
            <a:r>
              <a:rPr lang="en-US" altLang="zh-CN"/>
              <a:t>main</a:t>
            </a:r>
            <a:r>
              <a:rPr lang="zh-CN" altLang="en-US"/>
              <a:t>函数，</a:t>
            </a:r>
            <a:r>
              <a:rPr lang="zh-CN" altLang="en-US">
                <a:solidFill>
                  <a:srgbClr val="FF0000"/>
                </a:solidFill>
                <a:cs typeface="Times New Roman" panose="02020603050405020304" pitchFamily="18" charset="0"/>
              </a:rPr>
              <a:t>而是直接运行</a:t>
            </a:r>
            <a:r>
              <a:rPr lang="en-US" altLang="zh-CN">
                <a:solidFill>
                  <a:srgbClr val="FF0000"/>
                </a:solidFill>
                <a:cs typeface="Times New Roman" panose="02020603050405020304" pitchFamily="18" charset="0"/>
              </a:rPr>
              <a:t>JavaFX</a:t>
            </a:r>
            <a:r>
              <a:rPr lang="zh-CN" altLang="en-US">
                <a:solidFill>
                  <a:srgbClr val="FF0000"/>
                </a:solidFill>
                <a:cs typeface="Times New Roman" panose="02020603050405020304" pitchFamily="18" charset="0"/>
              </a:rPr>
              <a:t>程序，此时</a:t>
            </a:r>
            <a:r>
              <a:rPr lang="en-US" altLang="zh-CN">
                <a:solidFill>
                  <a:srgbClr val="FF0000"/>
                </a:solidFill>
                <a:cs typeface="Times New Roman" panose="02020603050405020304" pitchFamily="18" charset="0"/>
              </a:rPr>
              <a:t>JVM</a:t>
            </a:r>
            <a:r>
              <a:rPr lang="zh-CN" altLang="en-US">
                <a:solidFill>
                  <a:srgbClr val="FF0000"/>
                </a:solidFill>
                <a:cs typeface="Times New Roman" panose="02020603050405020304" pitchFamily="18" charset="0"/>
              </a:rPr>
              <a:t>会自动调用</a:t>
            </a:r>
            <a:r>
              <a:rPr lang="en-US" altLang="zh-CN">
                <a:solidFill>
                  <a:srgbClr val="FF0000"/>
                </a:solidFill>
                <a:cs typeface="Times New Roman" panose="02020603050405020304" pitchFamily="18" charset="0"/>
              </a:rPr>
              <a:t>Application.launch</a:t>
            </a:r>
            <a:r>
              <a:rPr lang="zh-CN" altLang="en-US">
                <a:solidFill>
                  <a:srgbClr val="FF0000"/>
                </a:solidFill>
                <a:cs typeface="Times New Roman" panose="02020603050405020304" pitchFamily="18" charset="0"/>
              </a:rPr>
              <a:t>方法来运行程序。</a:t>
            </a:r>
            <a:endParaRPr lang="en-US" altLang="zh-CN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228600" indent="-228600">
              <a:buFont typeface="Wingdings" panose="05000000000000000000" pitchFamily="2" charset="2"/>
              <a:buAutoNum type="arabicPeriod"/>
              <a:defRPr/>
            </a:pPr>
            <a:r>
              <a:rPr lang="zh-CN" altLang="en-US"/>
              <a:t>从命令行运行</a:t>
            </a:r>
            <a:r>
              <a:rPr lang="en-US" altLang="zh-CN"/>
              <a:t>JavaFX</a:t>
            </a:r>
            <a:r>
              <a:rPr lang="zh-CN" altLang="en-US"/>
              <a:t>程序时，主方法</a:t>
            </a:r>
            <a:r>
              <a:rPr lang="en-US" altLang="zh-CN"/>
              <a:t>main</a:t>
            </a:r>
            <a:r>
              <a:rPr lang="zh-CN" altLang="en-US"/>
              <a:t>不是必须的。</a:t>
            </a:r>
            <a:endParaRPr lang="en-US" altLang="zh-CN"/>
          </a:p>
          <a:p>
            <a:pPr marL="228600" indent="-228600">
              <a:buFont typeface="Wingdings" panose="05000000000000000000" pitchFamily="2" charset="2"/>
              <a:buAutoNum type="arabicPeriod"/>
              <a:defRPr/>
            </a:pPr>
            <a:r>
              <a:rPr lang="zh-CN" altLang="en-US"/>
              <a:t>如果通过</a:t>
            </a:r>
            <a:r>
              <a:rPr lang="en-US" altLang="zh-CN"/>
              <a:t>main</a:t>
            </a:r>
            <a:r>
              <a:rPr lang="zh-CN" altLang="en-US"/>
              <a:t>函数来运行</a:t>
            </a:r>
            <a:r>
              <a:rPr lang="en-US" altLang="zh-CN"/>
              <a:t>JavaFX</a:t>
            </a:r>
            <a:r>
              <a:rPr lang="zh-CN" altLang="en-US"/>
              <a:t>程序，则最新的</a:t>
            </a:r>
            <a:r>
              <a:rPr lang="en-US" altLang="zh-CN"/>
              <a:t>JavaFX</a:t>
            </a:r>
            <a:r>
              <a:rPr lang="zh-CN" altLang="en-US"/>
              <a:t>要求两者位于不同的类中。</a:t>
            </a:r>
            <a:endParaRPr lang="en-US" altLang="zh-CN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/>
              <a:t>参考：</a:t>
            </a:r>
            <a:r>
              <a:rPr lang="en-US" altLang="zh-CN"/>
              <a:t>https://blog.csdn.net/qq_40059532/article/details/103284500</a:t>
            </a:r>
            <a:endParaRPr lang="zh-CN" altLang="en-US"/>
          </a:p>
        </p:txBody>
      </p:sp>
      <p:sp>
        <p:nvSpPr>
          <p:cNvPr id="28676" name="灯片编号占位符 3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9pPr>
          </a:lstStyle>
          <a:p>
            <a:fld id="{F1778916-43B0-486B-B765-6BC81B999632}" type="slidenum">
              <a:rPr lang="en-US" altLang="zh-CN" sz="1200" b="0" smtClean="0">
                <a:latin typeface="Arial" panose="020B0604020202090204" pitchFamily="34" charset="0"/>
              </a:rPr>
              <a:t>14</a:t>
            </a:fld>
            <a:endParaRPr lang="en-US" altLang="zh-CN" sz="1200" b="0">
              <a:latin typeface="Arial" panose="020B060402020209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92542-9CB0-834A-8C16-91CEE07A563B}" type="slidenum">
              <a:rPr lang="en-US" altLang="zh-CN" smtClean="0"/>
              <a:t>31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6645E0-A837-448D-9F7E-7020ECEE8392}" type="slidenum">
              <a:rPr lang="en-US" altLang="zh-CN" smtClean="0"/>
              <a:t>58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2766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19" name="备注占位符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b="1"/>
              <a:t>模块</a:t>
            </a:r>
            <a:r>
              <a:rPr lang="zh-CN" altLang="en-US"/>
              <a:t>是包的容器</a:t>
            </a:r>
            <a:endParaRPr lang="en-US" altLang="zh-CN"/>
          </a:p>
          <a:p>
            <a:r>
              <a:rPr lang="zh-CN" altLang="en-US"/>
              <a:t>使用模块的关键字：</a:t>
            </a:r>
            <a:r>
              <a:rPr lang="en-US" altLang="zh-CN"/>
              <a:t>requires</a:t>
            </a:r>
          </a:p>
          <a:p>
            <a:r>
              <a:rPr lang="en-US" altLang="zh-CN"/>
              <a:t>JDK</a:t>
            </a:r>
            <a:r>
              <a:rPr lang="zh-CN" altLang="en-US"/>
              <a:t>已经模块化，从而生成一个</a:t>
            </a:r>
            <a:r>
              <a:rPr lang="en-US" altLang="zh-CN"/>
              <a:t>JAR</a:t>
            </a:r>
            <a:r>
              <a:rPr lang="zh-CN" altLang="en-US"/>
              <a:t>不再需要打包全部</a:t>
            </a:r>
            <a:r>
              <a:rPr lang="en-US" altLang="zh-CN"/>
              <a:t>JDK</a:t>
            </a:r>
            <a:endParaRPr lang="zh-CN" altLang="en-US"/>
          </a:p>
        </p:txBody>
      </p:sp>
      <p:sp>
        <p:nvSpPr>
          <p:cNvPr id="9220" name="灯片编号占位符 3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9pPr>
          </a:lstStyle>
          <a:p>
            <a:fld id="{D77A4C30-B33E-4189-B0E2-F15518FA2015}" type="slidenum">
              <a:rPr lang="en-US" altLang="zh-CN" sz="1200" b="0" smtClean="0">
                <a:latin typeface="Arial" panose="020B0604020202090204" pitchFamily="34" charset="0"/>
              </a:rPr>
              <a:t>2</a:t>
            </a:fld>
            <a:endParaRPr lang="en-US" altLang="zh-CN" sz="1200" b="0">
              <a:latin typeface="Arial" panose="020B060402020209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19" name="备注占位符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/>
              <a:t>from</a:t>
            </a:r>
            <a:r>
              <a:rPr lang="zh-CN" altLang="en-US"/>
              <a:t>中文官网：</a:t>
            </a:r>
            <a:r>
              <a:rPr lang="en-US" altLang="zh-CN"/>
              <a:t>https://openjfx.cn/javadoc/17/overview-tree.html</a:t>
            </a:r>
            <a:endParaRPr lang="zh-CN" altLang="en-US"/>
          </a:p>
        </p:txBody>
      </p:sp>
      <p:sp>
        <p:nvSpPr>
          <p:cNvPr id="9220" name="灯片编号占位符 3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9pPr>
          </a:lstStyle>
          <a:p>
            <a:fld id="{D77A4C30-B33E-4189-B0E2-F15518FA2015}" type="slidenum">
              <a:rPr lang="en-US" altLang="zh-CN" sz="1200" b="0" smtClean="0">
                <a:latin typeface="Arial" panose="020B0604020202090204" pitchFamily="34" charset="0"/>
              </a:rPr>
              <a:t>3</a:t>
            </a:fld>
            <a:endParaRPr lang="en-US" altLang="zh-CN" sz="1200" b="0">
              <a:latin typeface="Arial" panose="020B060402020209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19" name="备注占位符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0" name="灯片编号占位符 3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9pPr>
          </a:lstStyle>
          <a:p>
            <a:fld id="{D77A4C30-B33E-4189-B0E2-F15518FA2015}" type="slidenum">
              <a:rPr lang="en-US" altLang="zh-CN" sz="1200" b="0" smtClean="0">
                <a:latin typeface="Arial" panose="020B0604020202090204" pitchFamily="34" charset="0"/>
              </a:rPr>
              <a:t>4</a:t>
            </a:fld>
            <a:endParaRPr lang="en-US" altLang="zh-CN" sz="1200" b="0">
              <a:latin typeface="Arial" panose="020B060402020209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267" name="备注占位符 2"/>
          <p:cNvSpPr>
            <a:spLocks noGrp="1" noChangeArrowheads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  <a:defRPr/>
            </a:pPr>
            <a:r>
              <a:rPr lang="en-US" altLang="zh-CN"/>
              <a:t>Application</a:t>
            </a:r>
            <a:r>
              <a:rPr lang="zh-CN" altLang="en-US"/>
              <a:t>类、</a:t>
            </a:r>
            <a:r>
              <a:rPr lang="en-US" altLang="zh-CN"/>
              <a:t>Stage</a:t>
            </a:r>
            <a:r>
              <a:rPr lang="zh-CN" altLang="en-US"/>
              <a:t>类、</a:t>
            </a:r>
            <a:r>
              <a:rPr lang="en-US" altLang="zh-CN"/>
              <a:t>Scene</a:t>
            </a:r>
            <a:r>
              <a:rPr lang="zh-CN" altLang="en-US"/>
              <a:t>类会在第</a:t>
            </a:r>
            <a:r>
              <a:rPr lang="en-US" altLang="zh-CN"/>
              <a:t>3</a:t>
            </a:r>
            <a:r>
              <a:rPr lang="zh-CN" altLang="en-US"/>
              <a:t>节</a:t>
            </a:r>
            <a:r>
              <a:rPr lang="en-US" altLang="zh-CN"/>
              <a:t>JavaFX</a:t>
            </a:r>
            <a:r>
              <a:rPr lang="zh-CN" altLang="en-US"/>
              <a:t>程序结构中讲解</a:t>
            </a:r>
            <a:endParaRPr lang="en-US" altLang="zh-CN"/>
          </a:p>
          <a:p>
            <a:pPr marL="171450" indent="-171450">
              <a:buFont typeface="Wingdings" panose="05000000000000000000" pitchFamily="2" charset="2"/>
              <a:buChar char="Ø"/>
              <a:defRPr/>
            </a:pPr>
            <a:r>
              <a:rPr lang="en-US" altLang="zh-CN"/>
              <a:t>Node</a:t>
            </a:r>
            <a:r>
              <a:rPr lang="zh-CN" altLang="en-US"/>
              <a:t>类为</a:t>
            </a:r>
            <a:r>
              <a:rPr lang="en-US" altLang="zh-CN"/>
              <a:t>JavaFX</a:t>
            </a:r>
            <a:r>
              <a:rPr lang="zh-CN" altLang="en-US"/>
              <a:t>界面元素的顶层父类</a:t>
            </a:r>
            <a:endParaRPr lang="en-US" altLang="zh-CN"/>
          </a:p>
          <a:p>
            <a:pPr marL="171450" indent="-171450">
              <a:buFont typeface="Wingdings" panose="05000000000000000000" pitchFamily="2" charset="2"/>
              <a:buChar char="Ø"/>
              <a:defRPr/>
            </a:pPr>
            <a:r>
              <a:rPr lang="en-US" altLang="zh-CN"/>
              <a:t>Node</a:t>
            </a:r>
            <a:r>
              <a:rPr lang="zh-CN" altLang="en-US"/>
              <a:t>的另外两套子类</a:t>
            </a:r>
            <a:r>
              <a:rPr lang="en-US" altLang="zh-CN"/>
              <a:t>——</a:t>
            </a:r>
            <a:r>
              <a:rPr lang="zh-CN" altLang="en-US"/>
              <a:t>面板类和控件类见下页</a:t>
            </a:r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9pPr>
          </a:lstStyle>
          <a:p>
            <a:fld id="{56346E9B-F81B-45B9-828C-B5244FA6D771}" type="slidenum">
              <a:rPr lang="en-US" altLang="zh-CN" sz="1200" b="0" smtClean="0">
                <a:latin typeface="Arial" panose="020B0604020202090204" pitchFamily="34" charset="0"/>
              </a:rPr>
              <a:t>5</a:t>
            </a:fld>
            <a:endParaRPr lang="en-US" altLang="zh-CN" sz="1200" b="0">
              <a:latin typeface="Arial" panose="020B060402020209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315" name="备注占位符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b="1"/>
          </a:p>
        </p:txBody>
      </p:sp>
      <p:sp>
        <p:nvSpPr>
          <p:cNvPr id="13316" name="灯片编号占位符 3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9pPr>
          </a:lstStyle>
          <a:p>
            <a:fld id="{6672851B-CA89-4ABE-96B0-8F3EA688383A}" type="slidenum">
              <a:rPr lang="en-US" altLang="zh-CN" sz="1200" b="0" smtClean="0">
                <a:latin typeface="Arial" panose="020B0604020202090204" pitchFamily="34" charset="0"/>
              </a:rPr>
              <a:t>6</a:t>
            </a:fld>
            <a:endParaRPr lang="en-US" altLang="zh-CN" sz="1200" b="0">
              <a:latin typeface="Arial" panose="020B060402020209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7411" name="备注占位符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12" name="灯片编号占位符 3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9pPr>
          </a:lstStyle>
          <a:p>
            <a:fld id="{F452C488-1ECD-4978-91B7-CF99BB1DD141}" type="slidenum">
              <a:rPr lang="en-US" altLang="zh-CN" sz="1200" b="0" smtClean="0">
                <a:latin typeface="Arial" panose="020B0604020202090204" pitchFamily="34" charset="0"/>
              </a:rPr>
              <a:t>7</a:t>
            </a:fld>
            <a:endParaRPr lang="en-US" altLang="zh-CN" sz="1200" b="0">
              <a:latin typeface="Arial" panose="020B060402020209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9459" name="备注占位符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舞台</a:t>
            </a:r>
            <a:r>
              <a:rPr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Stage</a:t>
            </a: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借用剧院的术语，功能类比于</a:t>
            </a:r>
            <a:r>
              <a:rPr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JFrame</a:t>
            </a: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；</a:t>
            </a:r>
            <a:r>
              <a:rPr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scene</a:t>
            </a: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类比于</a:t>
            </a:r>
            <a:r>
              <a:rPr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JFrame</a:t>
            </a: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的</a:t>
            </a:r>
            <a:r>
              <a:rPr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contenPane</a:t>
            </a:r>
            <a:endParaRPr lang="zh-CN" altLang="en-US"/>
          </a:p>
        </p:txBody>
      </p:sp>
      <p:sp>
        <p:nvSpPr>
          <p:cNvPr id="19460" name="灯片编号占位符 3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9pPr>
          </a:lstStyle>
          <a:p>
            <a:fld id="{C71FB350-35D4-41FC-8144-B4EF04AC655A}" type="slidenum">
              <a:rPr lang="en-US" altLang="zh-CN" sz="1200" b="0" smtClean="0">
                <a:latin typeface="Arial" panose="020B0604020202090204" pitchFamily="34" charset="0"/>
              </a:rPr>
              <a:t>8</a:t>
            </a:fld>
            <a:endParaRPr lang="en-US" altLang="zh-CN" sz="1200" b="0">
              <a:latin typeface="Arial" panose="020B060402020209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1507" name="备注占位符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08" name="灯片编号占位符 3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9pPr>
          </a:lstStyle>
          <a:p>
            <a:fld id="{BBD1CFAD-7F5C-4088-AAF6-6426306EAC9D}" type="slidenum">
              <a:rPr lang="en-US" altLang="zh-CN" sz="1200" b="0" smtClean="0">
                <a:latin typeface="Arial" panose="020B0604020202090204" pitchFamily="34" charset="0"/>
              </a:rPr>
              <a:t>9</a:t>
            </a:fld>
            <a:endParaRPr lang="en-US" altLang="zh-CN" sz="1200" b="0">
              <a:latin typeface="Arial" panose="020B060402020209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69DC6E-3224-4D6A-9B6A-F37CAAA5404F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000F4-1678-4E7E-9F58-FFD984EFCB6F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C7DA7F-145A-4620-B733-2D7C02066C3F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C97D69-C564-4C81-B0DE-C1C0FF20DB58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EED46D-5EAE-470A-8023-03E4D3E9A87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9F7E53-7515-4A4F-AE09-EF48EE33067C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A00981-1A44-4982-B965-C7744CE1D9B5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81852D-26A6-479A-B860-3CE4D496C3BE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D3909F-D4C8-4002-BFD0-C31B30FF5429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F6918B-C797-4AF1-8CD0-ABBC6B5F2773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E4CA83-E54B-4497-A963-3C3EB28233E9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AC698B-4537-4503-9C0D-94D5641820B6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693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93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93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b="0">
                <a:latin typeface="+mn-lt"/>
              </a:defRPr>
            </a:lvl1pPr>
          </a:lstStyle>
          <a:p>
            <a:pPr>
              <a:defRPr/>
            </a:pPr>
            <a:fld id="{D4F219F6-FA6E-410D-BA4F-B4B0922D586E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jfx.cn/javadoc/17/javafx.media/javafx/scene/media/MediaView.html" TargetMode="External"/><Relationship Id="rId13" Type="http://schemas.openxmlformats.org/officeDocument/2006/relationships/hyperlink" Target="https://openjfx.cn/javadoc/17/javafx.web/module-summary.html" TargetMode="External"/><Relationship Id="rId3" Type="http://schemas.openxmlformats.org/officeDocument/2006/relationships/hyperlink" Target="https://openjfx.cn/javadoc/17/javafx.base/module-summary.html" TargetMode="External"/><Relationship Id="rId7" Type="http://schemas.openxmlformats.org/officeDocument/2006/relationships/hyperlink" Target="https://openjfx.cn/javadoc/17/javafx.media/module-summary.html" TargetMode="External"/><Relationship Id="rId12" Type="http://schemas.openxmlformats.org/officeDocument/2006/relationships/hyperlink" Target="https://openjfx.cn/javadoc/17/javafx.swing/javafx/embed/swing/JFXPanel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jfx.cn/javadoc/17/javafx.graphics/module-summary.html" TargetMode="External"/><Relationship Id="rId11" Type="http://schemas.openxmlformats.org/officeDocument/2006/relationships/hyperlink" Target="https://openjfx.cn/javadoc/17/javafx.swing/javafx/embed/swing/SwingNode.html" TargetMode="External"/><Relationship Id="rId5" Type="http://schemas.openxmlformats.org/officeDocument/2006/relationships/hyperlink" Target="https://openjfx.cn/javadoc/17/javafx.fxml/module-summary.html" TargetMode="External"/><Relationship Id="rId10" Type="http://schemas.openxmlformats.org/officeDocument/2006/relationships/hyperlink" Target="https://openjfx.cn/javadoc/17/javafx.swing/module-summary.html" TargetMode="External"/><Relationship Id="rId4" Type="http://schemas.openxmlformats.org/officeDocument/2006/relationships/hyperlink" Target="https://openjfx.cn/javadoc/17/javafx.controls/module-summary.html" TargetMode="External"/><Relationship Id="rId9" Type="http://schemas.openxmlformats.org/officeDocument/2006/relationships/hyperlink" Target="https://openjfx.cn/javadoc/17/javafx.media/javafx/scene/media/MediaPlayer.html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jfx.cn/javadoc/17/javafx.graphics/javafx/application/package-tree.html" TargetMode="External"/><Relationship Id="rId13" Type="http://schemas.openxmlformats.org/officeDocument/2006/relationships/hyperlink" Target="https://openjfx.cn/javadoc/17/javafx.controls/javafx/scene/control/package-tree.html" TargetMode="External"/><Relationship Id="rId18" Type="http://schemas.openxmlformats.org/officeDocument/2006/relationships/hyperlink" Target="https://openjfx.cn/javadoc/17/javafx.graphics/javafx/scene/paint/package-tree.html" TargetMode="External"/><Relationship Id="rId3" Type="http://schemas.openxmlformats.org/officeDocument/2006/relationships/hyperlink" Target="https://openjfx.cn/javadoc/17/javafx.graphics/javafx/animation/package-tree.html" TargetMode="External"/><Relationship Id="rId7" Type="http://schemas.openxmlformats.org/officeDocument/2006/relationships/hyperlink" Target="https://openjfx.cn/javadoc/17/javafx.web/javafx/scene/web/package-tree.html" TargetMode="External"/><Relationship Id="rId12" Type="http://schemas.openxmlformats.org/officeDocument/2006/relationships/hyperlink" Target="https://openjfx.cn/javadoc/17/javafx.graphics/javafx/scene/layout/package-tree.html" TargetMode="External"/><Relationship Id="rId17" Type="http://schemas.openxmlformats.org/officeDocument/2006/relationships/hyperlink" Target="https://openjfx.cn/javadoc/17/javafx.graphics/javafx/scene/shape/package-tree.html" TargetMode="External"/><Relationship Id="rId2" Type="http://schemas.openxmlformats.org/officeDocument/2006/relationships/notesSlide" Target="../notesSlides/notesSlide3.xml"/><Relationship Id="rId16" Type="http://schemas.openxmlformats.org/officeDocument/2006/relationships/hyperlink" Target="https://openjfx.cn/javadoc/17/javafx.graphics/javafx/scene/canvas/package-tree.html" TargetMode="External"/><Relationship Id="rId20" Type="http://schemas.openxmlformats.org/officeDocument/2006/relationships/hyperlink" Target="https://openjfx.cn/javadoc/17/javafx.graphics/javafx/geometry/package-tre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jfx.cn/javadoc/17/javafx.swing/javafx/embed/swing/package-tree.html" TargetMode="External"/><Relationship Id="rId11" Type="http://schemas.openxmlformats.org/officeDocument/2006/relationships/hyperlink" Target="https://openjfx.cn/javadoc/17/javafx.fxml/javafx/fxml/package-tree.html" TargetMode="External"/><Relationship Id="rId5" Type="http://schemas.openxmlformats.org/officeDocument/2006/relationships/hyperlink" Target="https://openjfx.cn/javadoc/17/javafx.media/javafx/scene/media/package-tree.html" TargetMode="External"/><Relationship Id="rId15" Type="http://schemas.openxmlformats.org/officeDocument/2006/relationships/hyperlink" Target="https://openjfx.cn/javadoc/17/javafx.base/javafx/event/package-tree.html" TargetMode="External"/><Relationship Id="rId10" Type="http://schemas.openxmlformats.org/officeDocument/2006/relationships/hyperlink" Target="https://openjfx.cn/javadoc/17/javafx.graphics/javafx/scene/package-tree.html" TargetMode="External"/><Relationship Id="rId19" Type="http://schemas.openxmlformats.org/officeDocument/2006/relationships/hyperlink" Target="https://openjfx.cn/javadoc/17/javafx.graphics/javafx/scene/transform/package-tree.html" TargetMode="External"/><Relationship Id="rId4" Type="http://schemas.openxmlformats.org/officeDocument/2006/relationships/hyperlink" Target="https://openjfx.cn/javadoc/17/javafx.graphics/javafx/scene/image/package-tree.html" TargetMode="External"/><Relationship Id="rId9" Type="http://schemas.openxmlformats.org/officeDocument/2006/relationships/hyperlink" Target="https://openjfx.cn/javadoc/17/javafx.graphics/javafx/stage/package-tree.html" TargetMode="External"/><Relationship Id="rId14" Type="http://schemas.openxmlformats.org/officeDocument/2006/relationships/hyperlink" Target="https://openjfx.cn/javadoc/17/javafx.graphics/javafx/scene/input/package-tree.html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"/>
          <p:cNvSpPr>
            <a:spLocks noGrp="1" noChangeArrowheads="1"/>
          </p:cNvSpPr>
          <p:nvPr>
            <p:ph type="title"/>
          </p:nvPr>
        </p:nvSpPr>
        <p:spPr>
          <a:xfrm>
            <a:off x="647700" y="242888"/>
            <a:ext cx="7848600" cy="609600"/>
          </a:xfrm>
        </p:spPr>
        <p:txBody>
          <a:bodyPr/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2800" b="1">
                <a:solidFill>
                  <a:schemeClr val="tx1"/>
                </a:solidFill>
                <a:latin typeface="Tahoma" panose="020B0804030504040204" pitchFamily="34" charset="0"/>
                <a:cs typeface="+mn-cs"/>
              </a:rPr>
              <a:t>1. JavaFX</a:t>
            </a:r>
            <a:r>
              <a:rPr lang="zh-CN" altLang="en-US" sz="2800" b="1">
                <a:solidFill>
                  <a:schemeClr val="tx1"/>
                </a:solidFill>
                <a:latin typeface="Tahoma" panose="020B0804030504040204" pitchFamily="34" charset="0"/>
                <a:cs typeface="+mn-cs"/>
              </a:rPr>
              <a:t>概述</a:t>
            </a:r>
            <a:endParaRPr lang="en-US" altLang="ko-KR" sz="2800" b="1">
              <a:solidFill>
                <a:schemeClr val="tx1"/>
              </a:solidFill>
              <a:latin typeface="Tahoma" panose="020B0804030504040204" pitchFamily="34" charset="0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998538"/>
            <a:ext cx="9144000" cy="127000"/>
          </a:xfrm>
          <a:prstGeom prst="rect">
            <a:avLst/>
          </a:prstGeom>
          <a:gradFill flip="none" rotWithShape="1">
            <a:gsLst>
              <a:gs pos="0">
                <a:srgbClr val="5B9BD5">
                  <a:lumMod val="40000"/>
                  <a:lumOff val="60000"/>
                </a:srgbClr>
              </a:gs>
              <a:gs pos="46000">
                <a:srgbClr val="5B9BD5">
                  <a:lumMod val="95000"/>
                  <a:lumOff val="5000"/>
                </a:srgbClr>
              </a:gs>
              <a:gs pos="100000">
                <a:srgbClr val="5B9BD5">
                  <a:lumMod val="60000"/>
                </a:srgb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68313" y="1557338"/>
            <a:ext cx="8207375" cy="473975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2400" dirty="0">
                <a:latin typeface="+mn-ea"/>
                <a:ea typeface="+mn-ea"/>
              </a:rPr>
              <a:t>★ 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图形用户界面工具包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-JavaFX</a:t>
            </a:r>
            <a:r>
              <a:rPr lang="zh-CN" altLang="en-US" sz="2400" dirty="0">
                <a:latin typeface="+mn-ea"/>
                <a:ea typeface="+mn-ea"/>
              </a:rPr>
              <a:t>，是由</a:t>
            </a:r>
            <a:r>
              <a:rPr lang="en-US" altLang="zh-CN" sz="2400" dirty="0">
                <a:latin typeface="+mn-ea"/>
                <a:ea typeface="+mn-ea"/>
              </a:rPr>
              <a:t>Oracle</a:t>
            </a:r>
            <a:r>
              <a:rPr lang="zh-CN" altLang="en-US" sz="2400" dirty="0">
                <a:latin typeface="+mn-ea"/>
                <a:ea typeface="+mn-ea"/>
              </a:rPr>
              <a:t>公司在</a:t>
            </a:r>
            <a:r>
              <a:rPr lang="en-US" altLang="zh-CN" sz="2400" dirty="0">
                <a:latin typeface="+mn-ea"/>
                <a:ea typeface="+mn-ea"/>
              </a:rPr>
              <a:t>JDK 8</a:t>
            </a:r>
            <a:r>
              <a:rPr lang="zh-CN" altLang="en-US" sz="2400" dirty="0">
                <a:latin typeface="+mn-ea"/>
                <a:ea typeface="+mn-ea"/>
              </a:rPr>
              <a:t>版本中推出的全新</a:t>
            </a:r>
            <a:r>
              <a:rPr lang="en-US" altLang="zh-CN" sz="2400" dirty="0">
                <a:latin typeface="+mn-ea"/>
                <a:ea typeface="+mn-ea"/>
              </a:rPr>
              <a:t>GUI</a:t>
            </a:r>
            <a:r>
              <a:rPr lang="zh-CN" altLang="en-US" sz="2400" dirty="0">
                <a:latin typeface="+mn-ea"/>
                <a:ea typeface="+mn-ea"/>
              </a:rPr>
              <a:t>平台。</a:t>
            </a:r>
            <a:endParaRPr lang="en-US" altLang="zh-CN" sz="2400" dirty="0">
              <a:latin typeface="+mn-ea"/>
              <a:ea typeface="+mn-ea"/>
            </a:endParaRPr>
          </a:p>
          <a:p>
            <a:pPr>
              <a:defRPr/>
            </a:pPr>
            <a:endParaRPr lang="en-US" altLang="zh-CN" sz="1800" dirty="0">
              <a:latin typeface="+mn-ea"/>
              <a:ea typeface="+mn-ea"/>
            </a:endParaRPr>
          </a:p>
          <a:p>
            <a:pPr marL="342900" indent="-342900">
              <a:buFont typeface="Wingdings" panose="05000000000000000000" pitchFamily="2" charset="2"/>
              <a:buChar char="u"/>
              <a:defRPr/>
            </a:pPr>
            <a:r>
              <a:rPr lang="en-US" altLang="zh-CN" sz="2400" dirty="0">
                <a:solidFill>
                  <a:srgbClr val="0033CC"/>
                </a:solidFill>
                <a:latin typeface="+mn-ea"/>
                <a:ea typeface="+mn-ea"/>
              </a:rPr>
              <a:t>JavaFX</a:t>
            </a:r>
            <a:r>
              <a:rPr lang="zh-CN" altLang="en-US" sz="2400" dirty="0">
                <a:solidFill>
                  <a:srgbClr val="0033CC"/>
                </a:solidFill>
                <a:latin typeface="+mn-ea"/>
                <a:ea typeface="+mn-ea"/>
              </a:rPr>
              <a:t>的特点</a:t>
            </a:r>
            <a:r>
              <a:rPr lang="zh-CN" altLang="en-US" sz="2400" dirty="0">
                <a:latin typeface="+mn-ea"/>
                <a:ea typeface="+mn-ea"/>
              </a:rPr>
              <a:t>（相比于</a:t>
            </a:r>
            <a:r>
              <a:rPr lang="en-US" altLang="zh-CN" sz="2400" dirty="0">
                <a:latin typeface="+mn-ea"/>
                <a:ea typeface="+mn-ea"/>
              </a:rPr>
              <a:t>AWT</a:t>
            </a:r>
            <a:r>
              <a:rPr lang="zh-CN" altLang="en-US" sz="2400" dirty="0">
                <a:latin typeface="+mn-ea"/>
                <a:ea typeface="+mn-ea"/>
              </a:rPr>
              <a:t>和</a:t>
            </a:r>
            <a:r>
              <a:rPr lang="en-US" altLang="zh-CN" sz="2400" dirty="0">
                <a:latin typeface="+mn-ea"/>
                <a:ea typeface="+mn-ea"/>
              </a:rPr>
              <a:t>Swing</a:t>
            </a:r>
            <a:r>
              <a:rPr lang="zh-CN" altLang="en-US" sz="2400" dirty="0">
                <a:latin typeface="+mn-ea"/>
                <a:ea typeface="+mn-ea"/>
              </a:rPr>
              <a:t>）：</a:t>
            </a:r>
            <a:endParaRPr lang="en-US" altLang="zh-CN" sz="2400" dirty="0">
              <a:latin typeface="+mn-ea"/>
              <a:ea typeface="+mn-ea"/>
            </a:endParaRPr>
          </a:p>
          <a:p>
            <a:pPr marL="800100" lvl="1" indent="-342900"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latin typeface="+mn-ea"/>
                <a:ea typeface="+mn-ea"/>
              </a:rPr>
              <a:t>可以在桌面、嵌入</a:t>
            </a:r>
            <a:r>
              <a:rPr lang="en-US" altLang="zh-CN" sz="2400" dirty="0">
                <a:latin typeface="+mn-ea"/>
                <a:ea typeface="+mn-ea"/>
              </a:rPr>
              <a:t>Web</a:t>
            </a:r>
            <a:r>
              <a:rPr lang="zh-CN" altLang="en-US" sz="2400" dirty="0">
                <a:latin typeface="+mn-ea"/>
                <a:ea typeface="+mn-ea"/>
              </a:rPr>
              <a:t>浏览器、以及移动设备中运行</a:t>
            </a:r>
            <a:endParaRPr lang="en-US" altLang="zh-CN" sz="2400" dirty="0">
              <a:latin typeface="+mn-ea"/>
              <a:ea typeface="+mn-ea"/>
            </a:endParaRPr>
          </a:p>
          <a:p>
            <a:pPr marL="800100" lvl="1" indent="-342900"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latin typeface="+mn-ea"/>
                <a:ea typeface="+mn-ea"/>
              </a:rPr>
              <a:t>内嵌了</a:t>
            </a:r>
            <a:r>
              <a:rPr lang="en-US" altLang="zh-CN" sz="2400" dirty="0">
                <a:latin typeface="+mn-ea"/>
                <a:ea typeface="+mn-ea"/>
              </a:rPr>
              <a:t>2D</a:t>
            </a:r>
            <a:r>
              <a:rPr lang="zh-CN" altLang="en-US" sz="2400" dirty="0">
                <a:latin typeface="+mn-ea"/>
                <a:ea typeface="+mn-ea"/>
              </a:rPr>
              <a:t>、</a:t>
            </a:r>
            <a:r>
              <a:rPr lang="en-US" altLang="zh-CN" sz="2400" dirty="0">
                <a:latin typeface="+mn-ea"/>
                <a:ea typeface="+mn-ea"/>
              </a:rPr>
              <a:t>3D</a:t>
            </a:r>
            <a:r>
              <a:rPr lang="zh-CN" altLang="en-US" sz="2400" dirty="0">
                <a:latin typeface="+mn-ea"/>
                <a:ea typeface="+mn-ea"/>
              </a:rPr>
              <a:t>和动画的支持</a:t>
            </a:r>
            <a:endParaRPr lang="en-US" altLang="zh-CN" sz="2400" dirty="0">
              <a:latin typeface="+mn-ea"/>
              <a:ea typeface="+mn-ea"/>
            </a:endParaRPr>
          </a:p>
          <a:p>
            <a:pPr marL="800100" lvl="1" indent="-342900"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latin typeface="+mn-ea"/>
                <a:ea typeface="+mn-ea"/>
              </a:rPr>
              <a:t>支持触摸设备的多点触控</a:t>
            </a:r>
            <a:endParaRPr lang="en-US" altLang="zh-CN" sz="2400" dirty="0">
              <a:latin typeface="+mn-ea"/>
              <a:ea typeface="+mn-ea"/>
            </a:endParaRPr>
          </a:p>
          <a:p>
            <a:pPr marL="800100" lvl="1" indent="-342900"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latin typeface="+mn-ea"/>
                <a:ea typeface="+mn-ea"/>
              </a:rPr>
              <a:t>音视频播放</a:t>
            </a:r>
            <a:endParaRPr lang="en-US" altLang="zh-CN" sz="2400" dirty="0">
              <a:latin typeface="+mn-ea"/>
              <a:ea typeface="+mn-ea"/>
            </a:endParaRPr>
          </a:p>
          <a:p>
            <a:pPr marL="800100" lvl="1" indent="-342900"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latin typeface="+mn-ea"/>
                <a:ea typeface="+mn-ea"/>
              </a:rPr>
              <a:t>......</a:t>
            </a:r>
          </a:p>
          <a:p>
            <a:pPr>
              <a:defRPr/>
            </a:pPr>
            <a:endParaRPr lang="en-US" altLang="zh-CN" sz="2000" dirty="0">
              <a:latin typeface="+mn-ea"/>
              <a:ea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zh-CN" altLang="en-US" sz="2400" dirty="0">
                <a:latin typeface="+mn-ea"/>
                <a:ea typeface="+mn-ea"/>
              </a:rPr>
              <a:t>官方在线文档：</a:t>
            </a:r>
            <a:r>
              <a:rPr lang="en-US" altLang="zh-CN" sz="2400" dirty="0">
                <a:solidFill>
                  <a:srgbClr val="0099FF"/>
                </a:solidFill>
                <a:latin typeface="+mn-ea"/>
                <a:ea typeface="+mn-ea"/>
              </a:rPr>
              <a:t> https://</a:t>
            </a:r>
            <a:r>
              <a:rPr lang="en-US" altLang="zh-CN" sz="2400" dirty="0" err="1">
                <a:solidFill>
                  <a:srgbClr val="0099FF"/>
                </a:solidFill>
                <a:latin typeface="+mn-ea"/>
                <a:ea typeface="+mn-ea"/>
              </a:rPr>
              <a:t>www.oracle.com</a:t>
            </a:r>
            <a:r>
              <a:rPr lang="en-US" altLang="zh-CN" sz="2400" dirty="0">
                <a:solidFill>
                  <a:srgbClr val="0099FF"/>
                </a:solidFill>
                <a:latin typeface="+mn-ea"/>
                <a:ea typeface="+mn-ea"/>
              </a:rPr>
              <a:t>/java/technologies/</a:t>
            </a:r>
            <a:r>
              <a:rPr lang="en-US" altLang="zh-CN" sz="2400" dirty="0" err="1">
                <a:solidFill>
                  <a:srgbClr val="0099FF"/>
                </a:solidFill>
                <a:latin typeface="+mn-ea"/>
                <a:ea typeface="+mn-ea"/>
              </a:rPr>
              <a:t>javase</a:t>
            </a:r>
            <a:r>
              <a:rPr lang="en-US" altLang="zh-CN" sz="2400" dirty="0">
                <a:solidFill>
                  <a:srgbClr val="0099FF"/>
                </a:solidFill>
                <a:latin typeface="+mn-ea"/>
                <a:ea typeface="+mn-ea"/>
              </a:rPr>
              <a:t>/</a:t>
            </a:r>
            <a:r>
              <a:rPr lang="en-US" altLang="zh-CN" sz="2400" dirty="0" err="1">
                <a:solidFill>
                  <a:srgbClr val="0099FF"/>
                </a:solidFill>
                <a:latin typeface="+mn-ea"/>
                <a:ea typeface="+mn-ea"/>
              </a:rPr>
              <a:t>javafx-docs.html</a:t>
            </a:r>
            <a:endParaRPr lang="en-US" altLang="zh-CN" sz="2400" dirty="0">
              <a:solidFill>
                <a:srgbClr val="0099FF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233363" y="1646238"/>
          <a:ext cx="8677275" cy="3566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4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29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1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>
                          <a:solidFill>
                            <a:srgbClr val="0000C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Application</a:t>
                      </a:r>
                      <a:r>
                        <a:rPr lang="zh-CN" altLang="en-US" sz="2400" b="0">
                          <a:solidFill>
                            <a:srgbClr val="0000C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类的常用方法</a:t>
                      </a:r>
                    </a:p>
                  </a:txBody>
                  <a:tcPr marL="91443" marR="91443" marT="45705" marB="45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>
                          <a:solidFill>
                            <a:srgbClr val="0000C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功能说明</a:t>
                      </a:r>
                    </a:p>
                  </a:txBody>
                  <a:tcPr marL="91443" marR="91443" marT="45705" marB="4570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162">
                <a:tc>
                  <a:txBody>
                    <a:bodyPr/>
                    <a:lstStyle/>
                    <a:p>
                      <a:r>
                        <a:rPr lang="en-US" altLang="zh-CN" sz="2000"/>
                        <a:t>public static void lauch(String ...</a:t>
                      </a:r>
                      <a:r>
                        <a:rPr lang="zh-CN" altLang="en-US" sz="2000"/>
                        <a:t> </a:t>
                      </a:r>
                      <a:r>
                        <a:rPr lang="en-US" altLang="zh-CN" sz="2000"/>
                        <a:t>args)</a:t>
                      </a:r>
                      <a:endParaRPr lang="zh-CN" altLang="en-US" sz="2000"/>
                    </a:p>
                  </a:txBody>
                  <a:tcPr marL="91443" marR="91443" marT="45705" marB="45705"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启动一个独立的</a:t>
                      </a:r>
                      <a:r>
                        <a:rPr lang="en-US" altLang="zh-CN" sz="2000"/>
                        <a:t>JavaFX</a:t>
                      </a:r>
                      <a:r>
                        <a:rPr lang="zh-CN" altLang="en-US" sz="2000"/>
                        <a:t>程序</a:t>
                      </a:r>
                    </a:p>
                  </a:txBody>
                  <a:tcPr marL="91443" marR="91443" marT="45705" marB="4570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0420">
                <a:tc>
                  <a:txBody>
                    <a:bodyPr/>
                    <a:lstStyle/>
                    <a:p>
                      <a:r>
                        <a:rPr lang="en-US" altLang="zh-CN" sz="2000"/>
                        <a:t>public void init()</a:t>
                      </a:r>
                      <a:endParaRPr lang="zh-CN" altLang="en-US" sz="2000"/>
                    </a:p>
                  </a:txBody>
                  <a:tcPr marL="91443" marR="91443" marT="45705" marB="45705"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初始化方法，加载</a:t>
                      </a:r>
                      <a:r>
                        <a:rPr lang="en-US" altLang="zh-CN" sz="2000"/>
                        <a:t>Application</a:t>
                      </a:r>
                      <a:r>
                        <a:rPr lang="zh-CN" altLang="en-US" sz="2000"/>
                        <a:t>类之后该方法即被调用。若程序无需初始化，则不用覆盖此方法。</a:t>
                      </a:r>
                    </a:p>
                  </a:txBody>
                  <a:tcPr marL="91443" marR="91443" marT="45705" marB="4570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0915">
                <a:tc>
                  <a:txBody>
                    <a:bodyPr/>
                    <a:lstStyle/>
                    <a:p>
                      <a:r>
                        <a:rPr lang="en-US" altLang="zh-CN" sz="2000"/>
                        <a:t>public static void </a:t>
                      </a:r>
                      <a:r>
                        <a:rPr lang="en-US" altLang="zh-CN" sz="20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start</a:t>
                      </a:r>
                      <a:r>
                        <a:rPr lang="en-US" altLang="zh-CN" sz="2000"/>
                        <a:t>(Stage primaryStage)</a:t>
                      </a:r>
                      <a:endParaRPr lang="zh-CN" altLang="en-US" sz="2000"/>
                    </a:p>
                  </a:txBody>
                  <a:tcPr marL="91443" marR="91443" marT="45705" marB="45705"/>
                </a:tc>
                <a:tc>
                  <a:txBody>
                    <a:bodyPr/>
                    <a:lstStyle/>
                    <a:p>
                      <a:r>
                        <a:rPr lang="en-US" altLang="zh-CN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JavaFX</a:t>
                      </a:r>
                      <a:r>
                        <a:rPr lang="zh-CN" altLang="en-US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程序的入口点，参数</a:t>
                      </a:r>
                      <a:r>
                        <a:rPr lang="en-US" altLang="zh-CN" sz="2000"/>
                        <a:t>primaryStage</a:t>
                      </a:r>
                      <a:r>
                        <a:rPr lang="zh-CN" altLang="en-US" sz="2000"/>
                        <a:t>是主舞台的引用。</a:t>
                      </a:r>
                      <a:endParaRPr lang="en-US" altLang="zh-CN" sz="20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3" marR="91443" marT="45705" marB="4570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0915">
                <a:tc>
                  <a:txBody>
                    <a:bodyPr/>
                    <a:lstStyle/>
                    <a:p>
                      <a:r>
                        <a:rPr lang="en-US" altLang="zh-CN" sz="2000"/>
                        <a:t>public void stop()</a:t>
                      </a:r>
                      <a:endParaRPr lang="zh-CN" altLang="en-US" sz="2000"/>
                    </a:p>
                  </a:txBody>
                  <a:tcPr marL="91443" marR="91443" marT="45705" marB="45705"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该方法在程序停止时调用，用于销毁资源和退出程序。</a:t>
                      </a:r>
                    </a:p>
                  </a:txBody>
                  <a:tcPr marL="91443" marR="91443" marT="45705" marB="4570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196850" y="960438"/>
          <a:ext cx="8750300" cy="4937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9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0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1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>
                          <a:solidFill>
                            <a:srgbClr val="0000C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Stage</a:t>
                      </a:r>
                      <a:r>
                        <a:rPr lang="zh-CN" altLang="en-US" sz="2400" b="0">
                          <a:solidFill>
                            <a:srgbClr val="0000C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类的常用方法</a:t>
                      </a:r>
                    </a:p>
                  </a:txBody>
                  <a:tcPr marL="91454" marR="91454" marT="45709" marB="45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>
                          <a:solidFill>
                            <a:srgbClr val="0000C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功能说明</a:t>
                      </a:r>
                    </a:p>
                  </a:txBody>
                  <a:tcPr marL="91454" marR="91454" marT="45709" marB="4570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187">
                <a:tc>
                  <a:txBody>
                    <a:bodyPr/>
                    <a:lstStyle/>
                    <a:p>
                      <a:r>
                        <a:rPr lang="en-US" altLang="zh-CN" sz="2000"/>
                        <a:t>public void Stage()</a:t>
                      </a:r>
                      <a:endParaRPr lang="zh-CN" altLang="en-US" sz="2000"/>
                    </a:p>
                  </a:txBody>
                  <a:tcPr marL="91454" marR="91454" marT="45709" marB="45709"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创建舞台的构造方法</a:t>
                      </a:r>
                    </a:p>
                  </a:txBody>
                  <a:tcPr marL="91454" marR="91454" marT="45709" marB="4570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723">
                <a:tc>
                  <a:txBody>
                    <a:bodyPr/>
                    <a:lstStyle/>
                    <a:p>
                      <a:r>
                        <a:rPr lang="en-US" altLang="zh-CN" sz="2000"/>
                        <a:t>public void Stage(StageStyle style)</a:t>
                      </a:r>
                      <a:endParaRPr lang="zh-CN" altLang="en-US" sz="2000"/>
                    </a:p>
                  </a:txBody>
                  <a:tcPr marL="91454" marR="91454" marT="45709" marB="45709"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以</a:t>
                      </a:r>
                      <a:r>
                        <a:rPr lang="en-US" altLang="zh-CN" sz="2000"/>
                        <a:t>style</a:t>
                      </a:r>
                      <a:r>
                        <a:rPr lang="zh-CN" altLang="en-US" sz="2000"/>
                        <a:t>为舞台风格创建一个新舞台，</a:t>
                      </a:r>
                      <a:r>
                        <a:rPr lang="en-US" altLang="zh-CN" sz="2000"/>
                        <a:t>style</a:t>
                      </a:r>
                      <a:r>
                        <a:rPr lang="zh-CN" altLang="en-US" sz="2000"/>
                        <a:t>的取值是枚举</a:t>
                      </a:r>
                      <a:r>
                        <a:rPr lang="en-US" altLang="zh-CN" sz="2000"/>
                        <a:t>StageStyle</a:t>
                      </a:r>
                      <a:r>
                        <a:rPr lang="zh-CN" altLang="en-US" sz="2000"/>
                        <a:t>中的常量。</a:t>
                      </a:r>
                    </a:p>
                  </a:txBody>
                  <a:tcPr marL="91454" marR="91454" marT="45709" marB="4570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187">
                <a:tc>
                  <a:txBody>
                    <a:bodyPr/>
                    <a:lstStyle/>
                    <a:p>
                      <a:r>
                        <a:rPr lang="en-US" altLang="zh-CN" sz="2000"/>
                        <a:t>public final void show()</a:t>
                      </a:r>
                      <a:endParaRPr lang="zh-CN" altLang="en-US" sz="2000"/>
                    </a:p>
                  </a:txBody>
                  <a:tcPr marL="91454" marR="91454" marT="45709" marB="45709"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显示窗口</a:t>
                      </a:r>
                      <a:endParaRPr lang="en-US" altLang="zh-CN" sz="20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4" marR="91454" marT="45709" marB="4570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187">
                <a:tc>
                  <a:txBody>
                    <a:bodyPr/>
                    <a:lstStyle/>
                    <a:p>
                      <a:r>
                        <a:rPr lang="en-US" altLang="zh-CN" sz="2000"/>
                        <a:t>public final void setTitle()</a:t>
                      </a:r>
                      <a:endParaRPr lang="zh-CN" altLang="en-US" sz="2000"/>
                    </a:p>
                  </a:txBody>
                  <a:tcPr marL="91454" marR="91454" marT="45709" marB="45709"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设置窗口标题</a:t>
                      </a:r>
                      <a:endParaRPr lang="en-US" altLang="zh-CN" sz="2000"/>
                    </a:p>
                  </a:txBody>
                  <a:tcPr marL="91454" marR="91454" marT="45709" marB="4570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187">
                <a:tc>
                  <a:txBody>
                    <a:bodyPr/>
                    <a:lstStyle/>
                    <a:p>
                      <a:r>
                        <a:rPr lang="en-US" altLang="zh-CN" sz="2000"/>
                        <a:t>public final void setScene(Scene value)</a:t>
                      </a:r>
                      <a:endParaRPr lang="zh-CN" altLang="en-US" sz="2000"/>
                    </a:p>
                  </a:txBody>
                  <a:tcPr marL="91454" marR="91454" marT="45709" marB="45709"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将场景</a:t>
                      </a:r>
                      <a:r>
                        <a:rPr lang="en-US" altLang="zh-CN" sz="2000"/>
                        <a:t>value</a:t>
                      </a:r>
                      <a:r>
                        <a:rPr lang="zh-CN" altLang="en-US" sz="2000"/>
                        <a:t>置于窗口中</a:t>
                      </a:r>
                      <a:endParaRPr lang="en-US" altLang="zh-CN" sz="2000"/>
                    </a:p>
                  </a:txBody>
                  <a:tcPr marL="91454" marR="91454" marT="45709" marB="4570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187">
                <a:tc>
                  <a:txBody>
                    <a:bodyPr/>
                    <a:lstStyle/>
                    <a:p>
                      <a:r>
                        <a:rPr lang="en-US" altLang="zh-CN" sz="2000"/>
                        <a:t>public final void setMaximized(boolean value)</a:t>
                      </a:r>
                      <a:endParaRPr lang="zh-CN" altLang="en-US" sz="2000"/>
                    </a:p>
                  </a:txBody>
                  <a:tcPr marL="91454" marR="91454" marT="45709" marB="45709"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设置窗口是否可以最大化</a:t>
                      </a:r>
                      <a:endParaRPr lang="en-US" altLang="zh-CN" sz="2000"/>
                    </a:p>
                  </a:txBody>
                  <a:tcPr marL="91454" marR="91454" marT="45709" marB="4570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187">
                <a:tc>
                  <a:txBody>
                    <a:bodyPr/>
                    <a:lstStyle/>
                    <a:p>
                      <a:r>
                        <a:rPr lang="en-US" altLang="zh-CN" sz="2000"/>
                        <a:t>public final void setAlwaysOnTop(boolea value)</a:t>
                      </a:r>
                      <a:endParaRPr lang="zh-CN" altLang="en-US" sz="2000"/>
                    </a:p>
                  </a:txBody>
                  <a:tcPr marL="91454" marR="91454" marT="45709" marB="45709"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设置窗口是否在顶层</a:t>
                      </a:r>
                      <a:endParaRPr lang="en-US" altLang="zh-CN" sz="2000"/>
                    </a:p>
                  </a:txBody>
                  <a:tcPr marL="91454" marR="91454" marT="45709" marB="45709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187">
                <a:tc>
                  <a:txBody>
                    <a:bodyPr/>
                    <a:lstStyle/>
                    <a:p>
                      <a:r>
                        <a:rPr lang="en-US" altLang="zh-CN" sz="2000"/>
                        <a:t>public final void setResizable(boolean value)</a:t>
                      </a:r>
                      <a:endParaRPr lang="zh-CN" altLang="en-US" sz="2000"/>
                    </a:p>
                  </a:txBody>
                  <a:tcPr marL="91454" marR="91454" marT="45709" marB="45709"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设置窗口是否可以改变大小</a:t>
                      </a:r>
                      <a:endParaRPr lang="en-US" altLang="zh-CN" sz="2000"/>
                    </a:p>
                  </a:txBody>
                  <a:tcPr marL="91454" marR="91454" marT="45709" marB="45709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00955">
                <a:tc>
                  <a:txBody>
                    <a:bodyPr/>
                    <a:lstStyle/>
                    <a:p>
                      <a:r>
                        <a:rPr lang="en-US" altLang="zh-CN" sz="2000"/>
                        <a:t>public void close()</a:t>
                      </a:r>
                      <a:endParaRPr lang="zh-CN" altLang="en-US" sz="2000"/>
                    </a:p>
                  </a:txBody>
                  <a:tcPr marL="91454" marR="91454" marT="45709" marB="45709"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关闭舞台。该方法等同于调用</a:t>
                      </a:r>
                      <a:r>
                        <a:rPr lang="en-US" altLang="zh-CN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hide</a:t>
                      </a:r>
                      <a:r>
                        <a:rPr lang="zh-CN" altLang="en-US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方法隐藏窗口。</a:t>
                      </a:r>
                      <a:endParaRPr lang="en-US" altLang="zh-CN" sz="20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4" marR="91454" marT="45709" marB="45709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71438" y="396875"/>
          <a:ext cx="9001125" cy="6065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46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6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1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>
                          <a:solidFill>
                            <a:srgbClr val="0000C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Scene</a:t>
                      </a:r>
                      <a:r>
                        <a:rPr lang="zh-CN" altLang="en-US" sz="2400" b="0">
                          <a:solidFill>
                            <a:srgbClr val="0000C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类的常用方法</a:t>
                      </a:r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>
                          <a:solidFill>
                            <a:srgbClr val="0000C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功能说明</a:t>
                      </a:r>
                    </a:p>
                  </a:txBody>
                  <a:tcPr marL="91441" marR="91441" marT="45714" marB="4571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53">
                <a:tc>
                  <a:txBody>
                    <a:bodyPr/>
                    <a:lstStyle/>
                    <a:p>
                      <a:r>
                        <a:rPr lang="en-US" altLang="zh-CN" sz="2000"/>
                        <a:t>public void </a:t>
                      </a:r>
                      <a:r>
                        <a:rPr lang="en-US" altLang="zh-CN" sz="20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Scene</a:t>
                      </a:r>
                      <a:r>
                        <a:rPr lang="en-US" altLang="zh-CN" sz="2000"/>
                        <a:t>(Parent root)</a:t>
                      </a:r>
                      <a:endParaRPr lang="zh-CN" altLang="en-US" sz="2000"/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以</a:t>
                      </a:r>
                      <a:r>
                        <a:rPr lang="en-US" altLang="zh-CN" sz="2000"/>
                        <a:t>root</a:t>
                      </a:r>
                      <a:r>
                        <a:rPr lang="zh-CN" altLang="en-US" sz="2000"/>
                        <a:t>为根节点创建一个场景。</a:t>
                      </a:r>
                    </a:p>
                  </a:txBody>
                  <a:tcPr marL="91441" marR="91441" marT="45714" marB="4571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078">
                <a:tc>
                  <a:txBody>
                    <a:bodyPr/>
                    <a:lstStyle/>
                    <a:p>
                      <a:r>
                        <a:rPr lang="en-US" altLang="zh-CN" sz="2000"/>
                        <a:t>public void Scene(Parent root,</a:t>
                      </a:r>
                      <a:r>
                        <a:rPr lang="zh-CN" altLang="en-US" sz="2000"/>
                        <a:t> </a:t>
                      </a:r>
                      <a:endParaRPr lang="en-US" altLang="zh-CN" sz="2000"/>
                    </a:p>
                    <a:p>
                      <a:r>
                        <a:rPr lang="en-US" altLang="zh-CN" sz="2000"/>
                        <a:t>double</a:t>
                      </a:r>
                      <a:r>
                        <a:rPr lang="zh-CN" altLang="en-US" sz="2000"/>
                        <a:t> </a:t>
                      </a:r>
                      <a:r>
                        <a:rPr lang="en-US" altLang="zh-CN" sz="2000"/>
                        <a:t>width,</a:t>
                      </a:r>
                      <a:r>
                        <a:rPr lang="zh-CN" altLang="en-US" sz="2000"/>
                        <a:t> </a:t>
                      </a:r>
                      <a:r>
                        <a:rPr lang="en-US" altLang="zh-CN" sz="2000"/>
                        <a:t>double</a:t>
                      </a:r>
                      <a:r>
                        <a:rPr lang="zh-CN" altLang="en-US" sz="2000"/>
                        <a:t> </a:t>
                      </a:r>
                      <a:r>
                        <a:rPr lang="en-US" altLang="zh-CN" sz="2000"/>
                        <a:t>height)</a:t>
                      </a:r>
                      <a:endParaRPr lang="zh-CN" altLang="en-US" sz="2000"/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以</a:t>
                      </a:r>
                      <a:r>
                        <a:rPr lang="en-US" altLang="zh-CN" sz="2000"/>
                        <a:t>root</a:t>
                      </a:r>
                      <a:r>
                        <a:rPr lang="zh-CN" altLang="en-US" sz="2000"/>
                        <a:t>为根节点创建一个宽为</a:t>
                      </a:r>
                      <a:r>
                        <a:rPr lang="en-US" altLang="zh-CN" sz="2000"/>
                        <a:t>width</a:t>
                      </a:r>
                      <a:r>
                        <a:rPr lang="zh-CN" altLang="en-US" sz="2000"/>
                        <a:t>、高为</a:t>
                      </a:r>
                      <a:r>
                        <a:rPr lang="en-US" altLang="zh-CN" sz="2000"/>
                        <a:t>height</a:t>
                      </a:r>
                      <a:r>
                        <a:rPr lang="zh-CN" altLang="en-US" sz="2000"/>
                        <a:t>的场景。</a:t>
                      </a:r>
                    </a:p>
                  </a:txBody>
                  <a:tcPr marL="91441" marR="91441" marT="45714" marB="4571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078">
                <a:tc>
                  <a:txBody>
                    <a:bodyPr/>
                    <a:lstStyle/>
                    <a:p>
                      <a:r>
                        <a:rPr lang="en-US" altLang="zh-CN" sz="2000"/>
                        <a:t>public void Scene(Parent root,</a:t>
                      </a:r>
                      <a:r>
                        <a:rPr lang="zh-CN" altLang="en-US" sz="2000"/>
                        <a:t> </a:t>
                      </a:r>
                      <a:endParaRPr lang="en-US" altLang="zh-CN" sz="2000"/>
                    </a:p>
                    <a:p>
                      <a:r>
                        <a:rPr lang="en-US" altLang="zh-CN" sz="2000"/>
                        <a:t>Paint fill)</a:t>
                      </a:r>
                      <a:endParaRPr lang="zh-CN" altLang="en-US" sz="2000"/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以</a:t>
                      </a:r>
                      <a:r>
                        <a:rPr lang="en-US" altLang="zh-CN" sz="2000"/>
                        <a:t>root</a:t>
                      </a:r>
                      <a:r>
                        <a:rPr lang="zh-CN" altLang="en-US" sz="2000"/>
                        <a:t>为根节点创建一个场景，</a:t>
                      </a:r>
                      <a:r>
                        <a:rPr lang="en-US" altLang="zh-CN" sz="2000"/>
                        <a:t>fill</a:t>
                      </a:r>
                      <a:r>
                        <a:rPr lang="zh-CN" altLang="en-US" sz="2000"/>
                        <a:t>为填充色。</a:t>
                      </a:r>
                    </a:p>
                  </a:txBody>
                  <a:tcPr marL="91441" marR="91441" marT="45714" marB="4571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5903">
                <a:tc>
                  <a:txBody>
                    <a:bodyPr/>
                    <a:lstStyle/>
                    <a:p>
                      <a:r>
                        <a:rPr lang="en-US" altLang="zh-CN" sz="2000"/>
                        <a:t>public void Scene(Parent root,</a:t>
                      </a:r>
                      <a:r>
                        <a:rPr lang="zh-CN" altLang="en-US" sz="2000"/>
                        <a:t> </a:t>
                      </a:r>
                      <a:endParaRPr lang="en-US" altLang="zh-CN" sz="2000"/>
                    </a:p>
                    <a:p>
                      <a:r>
                        <a:rPr lang="en-US" altLang="zh-CN" sz="2000"/>
                        <a:t>double</a:t>
                      </a:r>
                      <a:r>
                        <a:rPr lang="zh-CN" altLang="en-US" sz="2000"/>
                        <a:t> </a:t>
                      </a:r>
                      <a:r>
                        <a:rPr lang="en-US" altLang="zh-CN" sz="2000"/>
                        <a:t>width,</a:t>
                      </a:r>
                      <a:r>
                        <a:rPr lang="zh-CN" altLang="en-US" sz="2000"/>
                        <a:t> </a:t>
                      </a:r>
                      <a:r>
                        <a:rPr lang="en-US" altLang="zh-CN" sz="2000"/>
                        <a:t>double</a:t>
                      </a:r>
                      <a:r>
                        <a:rPr lang="zh-CN" altLang="en-US" sz="2000"/>
                        <a:t> </a:t>
                      </a:r>
                      <a:r>
                        <a:rPr lang="en-US" altLang="zh-CN" sz="2000"/>
                        <a:t>height,</a:t>
                      </a:r>
                      <a:r>
                        <a:rPr lang="zh-CN" altLang="en-US" sz="2000"/>
                        <a:t> </a:t>
                      </a:r>
                      <a:r>
                        <a:rPr lang="en-US" altLang="zh-CN" sz="2000"/>
                        <a:t>Paint fill)</a:t>
                      </a:r>
                      <a:endParaRPr lang="zh-CN" altLang="en-US" sz="2000"/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以</a:t>
                      </a:r>
                      <a:r>
                        <a:rPr lang="en-US" altLang="zh-CN" sz="2000"/>
                        <a:t>root</a:t>
                      </a:r>
                      <a:r>
                        <a:rPr lang="zh-CN" altLang="en-US" sz="2000"/>
                        <a:t>为根节点创建一个宽为</a:t>
                      </a:r>
                      <a:r>
                        <a:rPr lang="en-US" altLang="zh-CN" sz="2000"/>
                        <a:t>width</a:t>
                      </a:r>
                      <a:r>
                        <a:rPr lang="zh-CN" altLang="en-US" sz="2000"/>
                        <a:t>、高为</a:t>
                      </a:r>
                      <a:r>
                        <a:rPr lang="en-US" altLang="zh-CN" sz="2000"/>
                        <a:t>height</a:t>
                      </a:r>
                      <a:r>
                        <a:rPr lang="zh-CN" altLang="en-US" sz="2000"/>
                        <a:t>的场景，</a:t>
                      </a:r>
                      <a:r>
                        <a:rPr lang="en-US" altLang="zh-CN" sz="2000"/>
                        <a:t>fill</a:t>
                      </a:r>
                      <a:r>
                        <a:rPr lang="zh-CN" altLang="en-US" sz="2000"/>
                        <a:t>为填充色。</a:t>
                      </a:r>
                    </a:p>
                  </a:txBody>
                  <a:tcPr marL="91441" marR="91441" marT="45714" marB="4571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5903">
                <a:tc>
                  <a:txBody>
                    <a:bodyPr/>
                    <a:lstStyle/>
                    <a:p>
                      <a:r>
                        <a:rPr lang="en-US" altLang="zh-CN" sz="2000"/>
                        <a:t>public final </a:t>
                      </a:r>
                      <a:r>
                        <a:rPr lang="en-US" altLang="zh-CN" sz="2000">
                          <a:solidFill>
                            <a:srgbClr val="9900CC"/>
                          </a:solidFill>
                        </a:rPr>
                        <a:t>&lt;T extends Event&gt; </a:t>
                      </a:r>
                      <a:r>
                        <a:rPr lang="en-US" altLang="zh-CN" sz="2000"/>
                        <a:t>void </a:t>
                      </a:r>
                      <a:r>
                        <a:rPr lang="en-US" altLang="zh-CN" sz="20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addEventHandler </a:t>
                      </a:r>
                      <a:r>
                        <a:rPr lang="en-US" altLang="zh-CN" sz="2000"/>
                        <a:t>(</a:t>
                      </a:r>
                      <a:r>
                        <a:rPr lang="en-US" altLang="zh-CN" sz="2000">
                          <a:solidFill>
                            <a:srgbClr val="9900CC"/>
                          </a:solidFill>
                        </a:rPr>
                        <a:t>EventType&lt;T&gt;</a:t>
                      </a:r>
                      <a:r>
                        <a:rPr lang="en-US" altLang="zh-CN" sz="2000"/>
                        <a:t> eventType, </a:t>
                      </a:r>
                      <a:r>
                        <a:rPr lang="en-US" altLang="zh-CN" sz="2000">
                          <a:solidFill>
                            <a:srgbClr val="9900CC"/>
                          </a:solidFill>
                        </a:rPr>
                        <a:t>EventHandler&lt;? super T&gt; </a:t>
                      </a:r>
                      <a:r>
                        <a:rPr lang="en-US" altLang="zh-CN" sz="2000"/>
                        <a:t>eventHandler)</a:t>
                      </a:r>
                      <a:endParaRPr lang="zh-CN" altLang="en-US" sz="2000"/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向场景注册事件监听器。</a:t>
                      </a:r>
                      <a:endParaRPr lang="en-US" altLang="zh-CN" sz="2000"/>
                    </a:p>
                  </a:txBody>
                  <a:tcPr marL="91441" marR="91441" marT="45714" marB="4571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53">
                <a:tc>
                  <a:txBody>
                    <a:bodyPr/>
                    <a:lstStyle/>
                    <a:p>
                      <a:r>
                        <a:rPr lang="en-US" altLang="zh-CN" sz="2000"/>
                        <a:t>public final void setRoot(Parent vale)</a:t>
                      </a:r>
                      <a:endParaRPr lang="zh-CN" altLang="en-US" sz="2000"/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设置场景的根节点。</a:t>
                      </a:r>
                      <a:endParaRPr lang="en-US" altLang="zh-CN" sz="2000"/>
                    </a:p>
                  </a:txBody>
                  <a:tcPr marL="91441" marR="91441" marT="45714" marB="45714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53">
                <a:tc>
                  <a:txBody>
                    <a:bodyPr/>
                    <a:lstStyle/>
                    <a:p>
                      <a:r>
                        <a:rPr lang="en-US" altLang="zh-CN" sz="2000"/>
                        <a:t>public final void setFill(Paint fill)</a:t>
                      </a:r>
                      <a:endParaRPr lang="zh-CN" altLang="en-US" sz="2000"/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设置场景的填充色为</a:t>
                      </a:r>
                      <a:r>
                        <a:rPr lang="en-US" altLang="zh-CN" sz="2000"/>
                        <a:t>fill</a:t>
                      </a:r>
                      <a:r>
                        <a:rPr lang="zh-CN" altLang="en-US" sz="2000"/>
                        <a:t>。</a:t>
                      </a:r>
                      <a:endParaRPr lang="en-US" altLang="zh-CN" sz="2000"/>
                    </a:p>
                  </a:txBody>
                  <a:tcPr marL="91441" marR="91441" marT="45714" marB="45714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05903">
                <a:tc>
                  <a:txBody>
                    <a:bodyPr/>
                    <a:lstStyle/>
                    <a:p>
                      <a:r>
                        <a:rPr lang="en-US" altLang="zh-CN" sz="2000"/>
                        <a:t>public final void </a:t>
                      </a:r>
                      <a:r>
                        <a:rPr lang="en-US" altLang="zh-CN" sz="20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setOnContextMenuRequest</a:t>
                      </a:r>
                      <a:r>
                        <a:rPr lang="en-US" altLang="zh-CN" sz="2000"/>
                        <a:t> (</a:t>
                      </a:r>
                      <a:r>
                        <a:rPr lang="en-US" altLang="zh-CN" sz="2000">
                          <a:solidFill>
                            <a:srgbClr val="9900CC"/>
                          </a:solidFill>
                        </a:rPr>
                        <a:t>EventHandler&lt;? super ContextMenuRequest</a:t>
                      </a:r>
                      <a:r>
                        <a:rPr lang="en-US" altLang="zh-CN" sz="2000"/>
                        <a:t>&gt; value)</a:t>
                      </a:r>
                      <a:endParaRPr lang="zh-CN" altLang="en-US" sz="2000"/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为场景注册快捷菜单的动作监听器。</a:t>
                      </a:r>
                      <a:endParaRPr lang="en-US" altLang="zh-CN" sz="2000"/>
                    </a:p>
                  </a:txBody>
                  <a:tcPr marL="91441" marR="91441" marT="45714" marB="45714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3"/>
          <p:cNvSpPr txBox="1">
            <a:spLocks noChangeArrowheads="1"/>
          </p:cNvSpPr>
          <p:nvPr/>
        </p:nvSpPr>
        <p:spPr bwMode="auto">
          <a:xfrm>
            <a:off x="539750" y="98425"/>
            <a:ext cx="6156325" cy="666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400">
                <a:solidFill>
                  <a:srgbClr val="0033CC"/>
                </a:solidFill>
                <a:latin typeface="+mn-lt"/>
                <a:ea typeface="+mn-ea"/>
                <a:cs typeface="Times New Roman" panose="02020603050405020304" pitchFamily="18" charset="0"/>
              </a:rPr>
              <a:t>例子：</a:t>
            </a:r>
            <a:r>
              <a:rPr lang="en-US" altLang="zh-CN" sz="2400">
                <a:solidFill>
                  <a:srgbClr val="0033CC"/>
                </a:solidFill>
                <a:latin typeface="+mn-lt"/>
                <a:ea typeface="+mn-ea"/>
                <a:cs typeface="Times New Roman" panose="02020603050405020304" pitchFamily="18" charset="0"/>
              </a:rPr>
              <a:t>JavaFX</a:t>
            </a:r>
            <a:r>
              <a:rPr lang="zh-CN" altLang="en-US" sz="2400">
                <a:solidFill>
                  <a:srgbClr val="0033CC"/>
                </a:solidFill>
                <a:latin typeface="+mn-lt"/>
                <a:ea typeface="+mn-ea"/>
                <a:cs typeface="Times New Roman" panose="02020603050405020304" pitchFamily="18" charset="0"/>
              </a:rPr>
              <a:t>程序的结构</a:t>
            </a:r>
            <a:endParaRPr lang="en-US" altLang="zh-CN" sz="2400">
              <a:solidFill>
                <a:srgbClr val="0033CC"/>
              </a:solidFill>
              <a:latin typeface="+mn-lt"/>
              <a:ea typeface="+mn-ea"/>
              <a:cs typeface="Times New Roman" panose="02020603050405020304" pitchFamily="18" charset="0"/>
            </a:endParaRPr>
          </a:p>
          <a:p>
            <a:pPr marL="0" indent="0">
              <a:buFontTx/>
              <a:buNone/>
              <a:defRPr/>
            </a:pPr>
            <a:endParaRPr lang="en-US" altLang="zh-CN" sz="2000">
              <a:latin typeface="+mn-lt"/>
              <a:ea typeface="+mn-ea"/>
              <a:cs typeface="Times New Roman" panose="02020603050405020304" pitchFamily="18" charset="0"/>
            </a:endParaRPr>
          </a:p>
          <a:p>
            <a:pPr marL="0" indent="0">
              <a:buFontTx/>
              <a:buNone/>
              <a:defRPr/>
            </a:pPr>
            <a:r>
              <a:rPr lang="en-US" altLang="zh-CN" sz="2000">
                <a:latin typeface="+mn-lt"/>
                <a:ea typeface="+mn-ea"/>
                <a:cs typeface="Times New Roman" panose="02020603050405020304" pitchFamily="18" charset="0"/>
              </a:rPr>
              <a:t>import javafx.application.Application;</a:t>
            </a:r>
          </a:p>
          <a:p>
            <a:pPr marL="0" indent="0">
              <a:buFontTx/>
              <a:buNone/>
              <a:defRPr/>
            </a:pPr>
            <a:r>
              <a:rPr lang="en-US" altLang="zh-CN" sz="2000">
                <a:latin typeface="+mn-lt"/>
                <a:ea typeface="+mn-ea"/>
                <a:cs typeface="Times New Roman" panose="02020603050405020304" pitchFamily="18" charset="0"/>
              </a:rPr>
              <a:t>import javafx.stage.Stage;</a:t>
            </a:r>
          </a:p>
          <a:p>
            <a:pPr marL="0" indent="0">
              <a:buFontTx/>
              <a:buNone/>
              <a:defRPr/>
            </a:pPr>
            <a:r>
              <a:rPr lang="en-US" altLang="zh-CN" sz="2000">
                <a:latin typeface="+mn-lt"/>
                <a:ea typeface="+mn-ea"/>
                <a:cs typeface="Times New Roman" panose="02020603050405020304" pitchFamily="18" charset="0"/>
              </a:rPr>
              <a:t>import javafx.scene.Scene;</a:t>
            </a:r>
          </a:p>
          <a:p>
            <a:pPr marL="0" indent="0">
              <a:buFontTx/>
              <a:buNone/>
              <a:defRPr/>
            </a:pPr>
            <a:r>
              <a:rPr lang="en-US" altLang="zh-CN" sz="2000">
                <a:latin typeface="+mn-lt"/>
                <a:ea typeface="+mn-ea"/>
                <a:cs typeface="Times New Roman" panose="02020603050405020304" pitchFamily="18" charset="0"/>
              </a:rPr>
              <a:t>import javafx.scene.control.Button;</a:t>
            </a:r>
          </a:p>
          <a:p>
            <a:pPr marL="0" indent="0">
              <a:buFontTx/>
              <a:buNone/>
              <a:defRPr/>
            </a:pPr>
            <a:endParaRPr lang="en-US" altLang="zh-CN" sz="2000">
              <a:latin typeface="+mn-lt"/>
              <a:ea typeface="+mn-ea"/>
              <a:cs typeface="Times New Roman" panose="02020603050405020304" pitchFamily="18" charset="0"/>
            </a:endParaRPr>
          </a:p>
          <a:p>
            <a:pPr marL="0" indent="0">
              <a:buFontTx/>
              <a:buNone/>
              <a:defRPr/>
            </a:pPr>
            <a:r>
              <a:rPr lang="en-US" altLang="zh-CN" sz="2000">
                <a:latin typeface="+mn-lt"/>
                <a:ea typeface="+mn-ea"/>
                <a:cs typeface="Times New Roman" panose="02020603050405020304" pitchFamily="18" charset="0"/>
              </a:rPr>
              <a:t>public class </a:t>
            </a:r>
            <a:r>
              <a:rPr lang="en-US" altLang="zh-CN" sz="2000">
                <a:solidFill>
                  <a:srgbClr val="0033CC"/>
                </a:solidFill>
                <a:latin typeface="+mn-lt"/>
                <a:ea typeface="+mn-ea"/>
                <a:cs typeface="Times New Roman" panose="02020603050405020304" pitchFamily="18" charset="0"/>
              </a:rPr>
              <a:t>HelloJavaFX</a:t>
            </a:r>
            <a:r>
              <a:rPr lang="en-US" altLang="zh-CN" sz="2000">
                <a:latin typeface="+mn-lt"/>
                <a:ea typeface="+mn-ea"/>
                <a:cs typeface="Times New Roman" panose="02020603050405020304" pitchFamily="18" charset="0"/>
              </a:rPr>
              <a:t> extends </a:t>
            </a:r>
            <a:r>
              <a:rPr lang="en-US" altLang="zh-CN" sz="2000">
                <a:solidFill>
                  <a:srgbClr val="FF0000"/>
                </a:solidFill>
                <a:latin typeface="+mn-lt"/>
                <a:ea typeface="+mn-ea"/>
                <a:cs typeface="Times New Roman" panose="02020603050405020304" pitchFamily="18" charset="0"/>
              </a:rPr>
              <a:t>Application</a:t>
            </a:r>
            <a:r>
              <a:rPr lang="en-US" altLang="zh-CN" sz="2000">
                <a:latin typeface="+mn-lt"/>
                <a:ea typeface="+mn-ea"/>
                <a:cs typeface="Times New Roman" panose="02020603050405020304" pitchFamily="18" charset="0"/>
              </a:rPr>
              <a:t> {</a:t>
            </a:r>
          </a:p>
          <a:p>
            <a:pPr marL="0" indent="0">
              <a:buFontTx/>
              <a:buNone/>
              <a:defRPr/>
            </a:pPr>
            <a:r>
              <a:rPr lang="en-US" altLang="zh-CN" sz="2000">
                <a:latin typeface="+mn-lt"/>
                <a:ea typeface="+mn-ea"/>
                <a:cs typeface="Times New Roman" panose="02020603050405020304" pitchFamily="18" charset="0"/>
              </a:rPr>
              <a:t>    @Override</a:t>
            </a:r>
          </a:p>
          <a:p>
            <a:pPr marL="0" indent="0">
              <a:buFontTx/>
              <a:buNone/>
              <a:defRPr/>
            </a:pPr>
            <a:r>
              <a:rPr lang="en-US" altLang="zh-CN" sz="2000">
                <a:latin typeface="+mn-lt"/>
                <a:ea typeface="+mn-ea"/>
                <a:cs typeface="Times New Roman" panose="02020603050405020304" pitchFamily="18" charset="0"/>
              </a:rPr>
              <a:t>    </a:t>
            </a:r>
            <a:r>
              <a:rPr lang="en-US" altLang="zh-CN" sz="2000">
                <a:solidFill>
                  <a:srgbClr val="FF0000"/>
                </a:solidFill>
                <a:latin typeface="+mn-lt"/>
                <a:ea typeface="+mn-ea"/>
                <a:cs typeface="Times New Roman" panose="02020603050405020304" pitchFamily="18" charset="0"/>
              </a:rPr>
              <a:t>public void start(Stage primaryStage) {</a:t>
            </a:r>
          </a:p>
          <a:p>
            <a:pPr marL="0" indent="0">
              <a:buFontTx/>
              <a:buNone/>
              <a:defRPr/>
            </a:pPr>
            <a:r>
              <a:rPr lang="en-US" altLang="zh-CN" sz="2000">
                <a:latin typeface="+mn-lt"/>
                <a:ea typeface="+mn-ea"/>
                <a:cs typeface="Times New Roman" panose="02020603050405020304" pitchFamily="18" charset="0"/>
              </a:rPr>
              <a:t>        Button b=new Button("</a:t>
            </a:r>
            <a:r>
              <a:rPr lang="zh-CN" altLang="en-US" sz="2000">
                <a:latin typeface="+mn-lt"/>
                <a:ea typeface="+mn-ea"/>
                <a:cs typeface="Times New Roman" panose="02020603050405020304" pitchFamily="18" charset="0"/>
              </a:rPr>
              <a:t>我是按钮</a:t>
            </a:r>
            <a:r>
              <a:rPr lang="en-US" altLang="zh-CN" sz="2000">
                <a:latin typeface="+mn-lt"/>
                <a:ea typeface="+mn-ea"/>
                <a:cs typeface="Times New Roman" panose="02020603050405020304" pitchFamily="18" charset="0"/>
              </a:rPr>
              <a:t>");</a:t>
            </a:r>
          </a:p>
          <a:p>
            <a:pPr marL="0" indent="0">
              <a:buFontTx/>
              <a:buNone/>
              <a:defRPr/>
            </a:pPr>
            <a:r>
              <a:rPr lang="en-US" altLang="zh-CN" sz="2000">
                <a:latin typeface="+mn-lt"/>
                <a:ea typeface="+mn-ea"/>
                <a:cs typeface="Times New Roman" panose="02020603050405020304" pitchFamily="18" charset="0"/>
              </a:rPr>
              <a:t>        </a:t>
            </a:r>
            <a:r>
              <a:rPr lang="en-US" altLang="zh-CN" sz="2000">
                <a:solidFill>
                  <a:srgbClr val="FF0000"/>
                </a:solidFill>
                <a:latin typeface="+mn-lt"/>
                <a:ea typeface="+mn-ea"/>
                <a:cs typeface="Times New Roman" panose="02020603050405020304" pitchFamily="18" charset="0"/>
              </a:rPr>
              <a:t>Scene scene=new Scene(b, 300, 100);</a:t>
            </a:r>
          </a:p>
          <a:p>
            <a:pPr marL="0" indent="0">
              <a:buFontTx/>
              <a:buNone/>
              <a:defRPr/>
            </a:pPr>
            <a:r>
              <a:rPr lang="en-US" altLang="zh-CN" sz="2000">
                <a:latin typeface="+mn-lt"/>
                <a:ea typeface="+mn-ea"/>
                <a:cs typeface="Times New Roman" panose="02020603050405020304" pitchFamily="18" charset="0"/>
              </a:rPr>
              <a:t>        primaryStage.setTitle(</a:t>
            </a:r>
            <a:r>
              <a:rPr lang="en-US" altLang="zh-CN" sz="2000">
                <a:cs typeface="Times New Roman" panose="02020603050405020304" pitchFamily="18" charset="0"/>
              </a:rPr>
              <a:t>"</a:t>
            </a:r>
            <a:r>
              <a:rPr lang="en-US" altLang="zh-CN" sz="2000">
                <a:solidFill>
                  <a:srgbClr val="0033CC"/>
                </a:solidFill>
                <a:cs typeface="Times New Roman" panose="02020603050405020304" pitchFamily="18" charset="0"/>
              </a:rPr>
              <a:t>Hello JavaFX!</a:t>
            </a:r>
            <a:r>
              <a:rPr lang="en-US" altLang="zh-CN" sz="2000">
                <a:latin typeface="+mn-lt"/>
                <a:ea typeface="+mn-ea"/>
                <a:cs typeface="Times New Roman" panose="02020603050405020304" pitchFamily="18" charset="0"/>
              </a:rPr>
              <a:t>");</a:t>
            </a:r>
          </a:p>
          <a:p>
            <a:pPr marL="0" indent="0">
              <a:buFontTx/>
              <a:buNone/>
              <a:defRPr/>
            </a:pPr>
            <a:r>
              <a:rPr lang="en-US" altLang="zh-CN" sz="2000">
                <a:latin typeface="+mn-lt"/>
                <a:ea typeface="+mn-ea"/>
                <a:cs typeface="Times New Roman" panose="02020603050405020304" pitchFamily="18" charset="0"/>
              </a:rPr>
              <a:t>        </a:t>
            </a:r>
            <a:r>
              <a:rPr lang="en-US" altLang="zh-CN" sz="2000">
                <a:solidFill>
                  <a:srgbClr val="FF0000"/>
                </a:solidFill>
                <a:latin typeface="+mn-lt"/>
                <a:ea typeface="+mn-ea"/>
                <a:cs typeface="Times New Roman" panose="02020603050405020304" pitchFamily="18" charset="0"/>
              </a:rPr>
              <a:t>primaryStage.setScene(scene);</a:t>
            </a:r>
          </a:p>
          <a:p>
            <a:pPr marL="0" indent="0">
              <a:buFontTx/>
              <a:buNone/>
              <a:defRPr/>
            </a:pPr>
            <a:r>
              <a:rPr lang="en-US" altLang="zh-CN" sz="2000">
                <a:latin typeface="+mn-lt"/>
                <a:ea typeface="+mn-ea"/>
                <a:cs typeface="Times New Roman" panose="02020603050405020304" pitchFamily="18" charset="0"/>
              </a:rPr>
              <a:t>        </a:t>
            </a:r>
            <a:r>
              <a:rPr lang="en-US" altLang="zh-CN" sz="2000">
                <a:cs typeface="Times New Roman" panose="02020603050405020304" pitchFamily="18" charset="0"/>
              </a:rPr>
              <a:t>//</a:t>
            </a:r>
            <a:r>
              <a:rPr lang="zh-CN" altLang="en-US" sz="2000"/>
              <a:t>舞台默认是不显示的，必须主动调用</a:t>
            </a:r>
            <a:r>
              <a:rPr lang="en-US" altLang="zh-CN" sz="2000"/>
              <a:t>show</a:t>
            </a:r>
            <a:r>
              <a:rPr lang="zh-CN" altLang="en-US" sz="2000"/>
              <a:t>方法</a:t>
            </a:r>
            <a:endParaRPr lang="en-US" altLang="zh-CN" sz="2000">
              <a:latin typeface="+mn-lt"/>
              <a:ea typeface="+mn-ea"/>
              <a:cs typeface="Times New Roman" panose="02020603050405020304" pitchFamily="18" charset="0"/>
            </a:endParaRPr>
          </a:p>
          <a:p>
            <a:pPr marL="0" indent="0">
              <a:buFontTx/>
              <a:buNone/>
              <a:defRPr/>
            </a:pPr>
            <a:r>
              <a:rPr lang="en-US" altLang="zh-CN" sz="2000">
                <a:latin typeface="+mn-lt"/>
                <a:ea typeface="+mn-ea"/>
                <a:cs typeface="Times New Roman" panose="02020603050405020304" pitchFamily="18" charset="0"/>
              </a:rPr>
              <a:t>        primaryStage.show(); </a:t>
            </a:r>
          </a:p>
          <a:p>
            <a:pPr marL="0" indent="0">
              <a:buFontTx/>
              <a:buNone/>
              <a:defRPr/>
            </a:pPr>
            <a:r>
              <a:rPr lang="en-US" altLang="zh-CN" sz="2000">
                <a:latin typeface="+mn-lt"/>
                <a:ea typeface="+mn-ea"/>
                <a:cs typeface="Times New Roman" panose="02020603050405020304" pitchFamily="18" charset="0"/>
              </a:rPr>
              <a:t>    }</a:t>
            </a:r>
          </a:p>
          <a:p>
            <a:pPr marL="0" indent="0">
              <a:buFontTx/>
              <a:buNone/>
              <a:defRPr/>
            </a:pPr>
            <a:r>
              <a:rPr lang="en-US" altLang="zh-CN" sz="2000">
                <a:latin typeface="+mn-lt"/>
                <a:ea typeface="+mn-ea"/>
                <a:cs typeface="Times New Roman" panose="02020603050405020304" pitchFamily="18" charset="0"/>
              </a:rPr>
              <a:t>}</a:t>
            </a:r>
            <a:endParaRPr lang="zh-CN" altLang="zh-CN" sz="2000">
              <a:latin typeface="+mn-lt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3"/>
          <p:cNvSpPr txBox="1">
            <a:spLocks noChangeArrowheads="1"/>
          </p:cNvSpPr>
          <p:nvPr/>
        </p:nvSpPr>
        <p:spPr bwMode="auto">
          <a:xfrm>
            <a:off x="611188" y="549275"/>
            <a:ext cx="7740650" cy="287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altLang="zh-CN" sz="2400">
                <a:solidFill>
                  <a:srgbClr val="0033CC"/>
                </a:solidFill>
                <a:latin typeface="+mn-lt"/>
                <a:ea typeface="+mn-ea"/>
                <a:cs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0033CC"/>
                </a:solidFill>
                <a:latin typeface="+mn-lt"/>
                <a:ea typeface="+mn-ea"/>
                <a:cs typeface="Times New Roman" panose="02020603050405020304" pitchFamily="18" charset="0"/>
              </a:rPr>
              <a:t>测试程序</a:t>
            </a:r>
            <a:endParaRPr lang="en-US" altLang="zh-CN" sz="2400">
              <a:solidFill>
                <a:srgbClr val="0033CC"/>
              </a:solidFill>
              <a:latin typeface="+mn-lt"/>
              <a:ea typeface="+mn-ea"/>
              <a:cs typeface="Times New Roman" panose="02020603050405020304" pitchFamily="18" charset="0"/>
            </a:endParaRPr>
          </a:p>
          <a:p>
            <a:pPr marL="0" indent="0">
              <a:buFontTx/>
              <a:buNone/>
              <a:defRPr/>
            </a:pPr>
            <a:r>
              <a:rPr lang="en-US" altLang="zh-CN" sz="2000">
                <a:latin typeface="+mn-lt"/>
                <a:ea typeface="+mn-ea"/>
                <a:cs typeface="Times New Roman" panose="02020603050405020304" pitchFamily="18" charset="0"/>
              </a:rPr>
              <a:t>import javafx.application.Application;</a:t>
            </a:r>
          </a:p>
          <a:p>
            <a:pPr marL="0" indent="0">
              <a:buFontTx/>
              <a:buNone/>
              <a:defRPr/>
            </a:pPr>
            <a:endParaRPr lang="en-US" altLang="zh-CN" sz="2000">
              <a:latin typeface="+mn-lt"/>
              <a:ea typeface="+mn-ea"/>
              <a:cs typeface="Times New Roman" panose="02020603050405020304" pitchFamily="18" charset="0"/>
            </a:endParaRPr>
          </a:p>
          <a:p>
            <a:pPr marL="0" indent="0">
              <a:buFontTx/>
              <a:buNone/>
              <a:defRPr/>
            </a:pPr>
            <a:r>
              <a:rPr lang="en-US" altLang="zh-CN" sz="2000">
                <a:latin typeface="+mn-lt"/>
                <a:ea typeface="+mn-ea"/>
                <a:cs typeface="Times New Roman" panose="02020603050405020304" pitchFamily="18" charset="0"/>
              </a:rPr>
              <a:t>public class </a:t>
            </a:r>
            <a:r>
              <a:rPr lang="en-US" altLang="zh-CN" sz="2000">
                <a:solidFill>
                  <a:srgbClr val="0033CC"/>
                </a:solidFill>
                <a:latin typeface="+mn-lt"/>
                <a:ea typeface="+mn-ea"/>
                <a:cs typeface="Times New Roman" panose="02020603050405020304" pitchFamily="18" charset="0"/>
              </a:rPr>
              <a:t>TestJavaFX</a:t>
            </a:r>
            <a:r>
              <a:rPr lang="en-US" altLang="zh-CN" sz="2000">
                <a:latin typeface="+mn-lt"/>
                <a:ea typeface="+mn-ea"/>
                <a:cs typeface="Times New Roman" panose="02020603050405020304" pitchFamily="18" charset="0"/>
              </a:rPr>
              <a:t> {</a:t>
            </a:r>
          </a:p>
          <a:p>
            <a:pPr marL="0" indent="0">
              <a:buFontTx/>
              <a:buNone/>
              <a:defRPr/>
            </a:pPr>
            <a:r>
              <a:rPr lang="en-US" altLang="zh-CN" sz="2000">
                <a:latin typeface="+mn-lt"/>
                <a:ea typeface="+mn-ea"/>
                <a:cs typeface="Times New Roman" panose="02020603050405020304" pitchFamily="18" charset="0"/>
              </a:rPr>
              <a:t>    public static void main(String[] args) {</a:t>
            </a:r>
          </a:p>
          <a:p>
            <a:pPr marL="0" indent="0">
              <a:buFontTx/>
              <a:buNone/>
              <a:defRPr/>
            </a:pPr>
            <a:r>
              <a:rPr lang="en-US" altLang="zh-CN" sz="2000">
                <a:latin typeface="+mn-lt"/>
                <a:ea typeface="+mn-ea"/>
                <a:cs typeface="Times New Roman" panose="02020603050405020304" pitchFamily="18" charset="0"/>
              </a:rPr>
              <a:t>        </a:t>
            </a:r>
            <a:r>
              <a:rPr lang="en-US" altLang="zh-CN" sz="2000">
                <a:solidFill>
                  <a:srgbClr val="FF0000"/>
                </a:solidFill>
                <a:latin typeface="+mn-lt"/>
                <a:ea typeface="+mn-ea"/>
                <a:cs typeface="Times New Roman" panose="02020603050405020304" pitchFamily="18" charset="0"/>
              </a:rPr>
              <a:t>Application.launch</a:t>
            </a:r>
            <a:r>
              <a:rPr lang="en-US" altLang="zh-CN" sz="2000">
                <a:latin typeface="+mn-lt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>
                <a:solidFill>
                  <a:srgbClr val="0033CC"/>
                </a:solidFill>
                <a:latin typeface="+mn-lt"/>
                <a:ea typeface="+mn-ea"/>
                <a:cs typeface="Times New Roman" panose="02020603050405020304" pitchFamily="18" charset="0"/>
              </a:rPr>
              <a:t>HelloJavaFX.class</a:t>
            </a:r>
            <a:r>
              <a:rPr lang="en-US" altLang="zh-CN" sz="2000">
                <a:latin typeface="+mn-lt"/>
                <a:ea typeface="+mn-ea"/>
                <a:cs typeface="Times New Roman" panose="02020603050405020304" pitchFamily="18" charset="0"/>
              </a:rPr>
              <a:t>);</a:t>
            </a:r>
          </a:p>
          <a:p>
            <a:pPr marL="0" indent="0">
              <a:buFontTx/>
              <a:buNone/>
              <a:defRPr/>
            </a:pPr>
            <a:r>
              <a:rPr lang="en-US" altLang="zh-CN" sz="2000">
                <a:latin typeface="+mn-lt"/>
                <a:ea typeface="+mn-ea"/>
                <a:cs typeface="Times New Roman" panose="02020603050405020304" pitchFamily="18" charset="0"/>
              </a:rPr>
              <a:t>    }</a:t>
            </a:r>
          </a:p>
          <a:p>
            <a:pPr marL="0" indent="0">
              <a:buFontTx/>
              <a:buNone/>
              <a:defRPr/>
            </a:pPr>
            <a:r>
              <a:rPr lang="en-US" altLang="zh-CN" sz="2000">
                <a:latin typeface="+mn-lt"/>
                <a:ea typeface="+mn-ea"/>
                <a:cs typeface="Times New Roman" panose="02020603050405020304" pitchFamily="18" charset="0"/>
              </a:rPr>
              <a:t>}</a:t>
            </a:r>
            <a:endParaRPr lang="zh-CN" altLang="zh-CN" sz="2000">
              <a:latin typeface="+mn-lt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7651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263" y="4149725"/>
            <a:ext cx="4219575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827584" y="6093296"/>
            <a:ext cx="38731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看例子，学习不同组件的用法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t>15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55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>
                <a:solidFill>
                  <a:srgbClr val="3380E6"/>
                </a:solidFill>
                <a:latin typeface="Lucida Console"/>
              </a:rPr>
              <a:t>不同的容器类</a:t>
            </a:r>
            <a:endParaRPr lang="zh-CN" altLang="zh-CN" sz="40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19456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341438"/>
            <a:ext cx="7239000" cy="4525962"/>
          </a:xfrm>
        </p:spPr>
        <p:txBody>
          <a:bodyPr/>
          <a:lstStyle/>
          <a:p>
            <a:pPr marL="201295" indent="0" eaLnBrk="1" hangingPunct="1"/>
            <a:r>
              <a:rPr lang="en-GB" altLang="zh-CN" dirty="0"/>
              <a:t>AnchorPane</a:t>
            </a:r>
          </a:p>
          <a:p>
            <a:pPr lvl="1"/>
            <a:r>
              <a:rPr lang="en-GB" altLang="zh-CN" dirty="0"/>
              <a:t>AnchorPane</a:t>
            </a:r>
            <a:r>
              <a:rPr lang="zh-CN" altLang="en-US" dirty="0"/>
              <a:t>允许将子节点的边锚定到与锚定窗格的</a:t>
            </a:r>
            <a:r>
              <a:rPr lang="zh-CN" altLang="en-US" dirty="0">
                <a:solidFill>
                  <a:srgbClr val="FF0000"/>
                </a:solidFill>
              </a:rPr>
              <a:t>边偏移</a:t>
            </a:r>
            <a:r>
              <a:rPr lang="zh-CN" altLang="en-US" dirty="0"/>
              <a:t>的位置。如果锚定窗格具有边框和</a:t>
            </a:r>
            <a:r>
              <a:rPr lang="en-US" altLang="zh-CN" dirty="0"/>
              <a:t>/</a:t>
            </a:r>
            <a:r>
              <a:rPr lang="zh-CN" altLang="en-US" dirty="0"/>
              <a:t>或填充设置，则偏移将从这些插图的内部边开始测量。</a:t>
            </a:r>
            <a:endParaRPr lang="en-GB" altLang="zh-CN" dirty="0"/>
          </a:p>
          <a:p>
            <a:pPr lvl="1"/>
            <a:endParaRPr lang="en-GB" altLang="zh-CN" dirty="0"/>
          </a:p>
          <a:p>
            <a:pPr marL="457200" lvl="1" indent="0" eaLnBrk="1" hangingPunct="1"/>
            <a:endParaRPr lang="en-US" altLang="zh-CN" sz="2400" dirty="0">
              <a:solidFill>
                <a:srgbClr val="000000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3745182"/>
            <a:ext cx="3511550" cy="279508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3745182"/>
            <a:ext cx="1429383" cy="119689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t>16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55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CN" altLang="zh-CN" sz="40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19456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341438"/>
            <a:ext cx="7239000" cy="4525962"/>
          </a:xfrm>
        </p:spPr>
        <p:txBody>
          <a:bodyPr/>
          <a:lstStyle/>
          <a:p>
            <a:r>
              <a:rPr lang="en-GB" altLang="zh-CN" sz="3200" dirty="0"/>
              <a:t>Example</a:t>
            </a:r>
            <a:r>
              <a:rPr lang="zh-CN" altLang="en-US" sz="3200" dirty="0"/>
              <a:t>：</a:t>
            </a:r>
            <a:endParaRPr lang="en-US" altLang="zh-CN" sz="3200" dirty="0"/>
          </a:p>
        </p:txBody>
      </p:sp>
      <p:sp>
        <p:nvSpPr>
          <p:cNvPr id="2" name="矩形 1"/>
          <p:cNvSpPr/>
          <p:nvPr/>
        </p:nvSpPr>
        <p:spPr>
          <a:xfrm>
            <a:off x="477044" y="2117841"/>
            <a:ext cx="8189912" cy="3169285"/>
          </a:xfrm>
          <a:prstGeom prst="rect">
            <a:avLst/>
          </a:prstGeom>
          <a:solidFill>
            <a:srgbClr val="FFC819">
              <a:alpha val="78039"/>
            </a:srgbClr>
          </a:solidFill>
        </p:spPr>
        <p:txBody>
          <a:bodyPr wrap="square">
            <a:spAutoFit/>
          </a:bodyPr>
          <a:lstStyle/>
          <a:p>
            <a:pPr lvl="1"/>
            <a:r>
              <a:rPr lang="en-GB" altLang="zh-CN" sz="2000" b="0" dirty="0"/>
              <a:t>AnchorPane </a:t>
            </a:r>
            <a:r>
              <a:rPr lang="en-GB" altLang="zh-CN" sz="2000" b="0" dirty="0" err="1"/>
              <a:t>anchorPane</a:t>
            </a:r>
            <a:r>
              <a:rPr lang="en-GB" altLang="zh-CN" sz="2000" b="0" dirty="0"/>
              <a:t> = new AnchorPane(); </a:t>
            </a:r>
          </a:p>
          <a:p>
            <a:pPr lvl="1"/>
            <a:r>
              <a:rPr lang="en-GB" altLang="zh-CN" sz="2000" b="0" dirty="0"/>
              <a:t>// List should stretch as </a:t>
            </a:r>
            <a:r>
              <a:rPr lang="en-GB" altLang="zh-CN" sz="2000" b="0" dirty="0" err="1"/>
              <a:t>anchorPane</a:t>
            </a:r>
            <a:r>
              <a:rPr lang="en-GB" altLang="zh-CN" sz="2000" b="0" dirty="0"/>
              <a:t> is resized </a:t>
            </a:r>
          </a:p>
          <a:p>
            <a:pPr lvl="1"/>
            <a:r>
              <a:rPr lang="en-GB" altLang="zh-CN" sz="2000" b="0" dirty="0" err="1"/>
              <a:t>ListView</a:t>
            </a:r>
            <a:r>
              <a:rPr lang="en-GB" altLang="zh-CN" sz="2000" b="0" dirty="0"/>
              <a:t> list = new </a:t>
            </a:r>
            <a:r>
              <a:rPr lang="en-GB" altLang="zh-CN" sz="2000" b="0" dirty="0" err="1"/>
              <a:t>ListView</a:t>
            </a:r>
            <a:r>
              <a:rPr lang="en-GB" altLang="zh-CN" sz="2000" b="0" dirty="0"/>
              <a:t>(); </a:t>
            </a:r>
            <a:r>
              <a:rPr lang="en-GB" altLang="zh-CN" sz="2000" b="0" dirty="0" err="1"/>
              <a:t>AnchorPane.setTopAnchor</a:t>
            </a:r>
            <a:r>
              <a:rPr lang="en-GB" altLang="zh-CN" sz="2000" b="0" dirty="0"/>
              <a:t>(list, 10.0); </a:t>
            </a:r>
            <a:r>
              <a:rPr lang="en-GB" altLang="zh-CN" sz="2000" b="0" dirty="0" err="1"/>
              <a:t>AnchorPane.setLeftAnchor</a:t>
            </a:r>
            <a:r>
              <a:rPr lang="en-GB" altLang="zh-CN" sz="2000" b="0" dirty="0"/>
              <a:t>(list, 10.0); </a:t>
            </a:r>
            <a:r>
              <a:rPr lang="en-GB" altLang="zh-CN" sz="2000" b="0" dirty="0" err="1"/>
              <a:t>AnchorPane.setRightAnchor</a:t>
            </a:r>
            <a:r>
              <a:rPr lang="en-GB" altLang="zh-CN" sz="2000" b="0" dirty="0"/>
              <a:t>(list, 65.0); </a:t>
            </a:r>
            <a:endParaRPr lang="en-US" altLang="zh-CN" sz="2000" b="0" dirty="0"/>
          </a:p>
          <a:p>
            <a:pPr lvl="1"/>
            <a:r>
              <a:rPr lang="en-GB" altLang="zh-CN" sz="2000" b="0" dirty="0"/>
              <a:t>// Button will float on right edge </a:t>
            </a:r>
          </a:p>
          <a:p>
            <a:pPr lvl="1"/>
            <a:r>
              <a:rPr lang="en-GB" altLang="zh-CN" sz="2000" b="0" dirty="0"/>
              <a:t>Button button = new Button("Add"); </a:t>
            </a:r>
            <a:r>
              <a:rPr lang="en-GB" altLang="zh-CN" sz="2000" b="0" dirty="0" err="1"/>
              <a:t>AnchorPane.setTopAnchor</a:t>
            </a:r>
            <a:r>
              <a:rPr lang="en-GB" altLang="zh-CN" sz="2000" b="0" dirty="0"/>
              <a:t>(button, 10.0); </a:t>
            </a:r>
            <a:r>
              <a:rPr lang="en-GB" altLang="zh-CN" sz="2000" b="0" dirty="0" err="1"/>
              <a:t>AnchorPane.setRightAnchor</a:t>
            </a:r>
            <a:r>
              <a:rPr lang="en-GB" altLang="zh-CN" sz="2000" b="0" dirty="0"/>
              <a:t>(button, 10.0); </a:t>
            </a:r>
            <a:r>
              <a:rPr lang="en-GB" altLang="zh-CN" sz="2000" b="0" dirty="0" err="1"/>
              <a:t>anchorPane.getChildren</a:t>
            </a:r>
            <a:r>
              <a:rPr lang="en-GB" altLang="zh-CN" sz="2000" b="0" dirty="0"/>
              <a:t>().</a:t>
            </a:r>
            <a:r>
              <a:rPr lang="en-GB" altLang="zh-CN" sz="2000" b="0" dirty="0" err="1"/>
              <a:t>addAll</a:t>
            </a:r>
            <a:r>
              <a:rPr lang="en-GB" altLang="zh-CN" sz="2000" b="0" dirty="0"/>
              <a:t>(list, button);</a:t>
            </a:r>
            <a:endParaRPr lang="en-GB" altLang="zh-CN" sz="2000" b="0" dirty="0">
              <a:solidFill>
                <a:srgbClr val="000000"/>
              </a:solidFill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t>17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456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69888" y="620688"/>
            <a:ext cx="8328025" cy="4525962"/>
          </a:xfrm>
        </p:spPr>
        <p:txBody>
          <a:bodyPr/>
          <a:lstStyle/>
          <a:p>
            <a:pPr marL="201295" indent="0" eaLnBrk="1" hangingPunct="1"/>
            <a:r>
              <a:rPr lang="en-GB" altLang="zh-CN" dirty="0" err="1"/>
              <a:t>BorderPan</a:t>
            </a:r>
            <a:r>
              <a:rPr lang="en-US" altLang="zh-CN" dirty="0"/>
              <a:t>e</a:t>
            </a:r>
            <a:endParaRPr lang="en-GB" altLang="zh-CN" dirty="0"/>
          </a:p>
          <a:p>
            <a:pPr lvl="1"/>
            <a:r>
              <a:rPr lang="en-GB" altLang="zh-CN" dirty="0" err="1"/>
              <a:t>BorderPane</a:t>
            </a:r>
            <a:r>
              <a:rPr lang="zh-CN" altLang="en-US" dirty="0"/>
              <a:t>类将其子级放在顶部，底部，中心，左侧和右侧位置。</a:t>
            </a:r>
            <a:endParaRPr lang="en-US" altLang="zh-CN" dirty="0"/>
          </a:p>
          <a:p>
            <a:pPr lvl="1"/>
            <a:endParaRPr lang="en-GB" altLang="zh-CN" dirty="0"/>
          </a:p>
          <a:p>
            <a:pPr marL="457200" lvl="1" indent="0" eaLnBrk="1" hangingPunct="1"/>
            <a:endParaRPr lang="en-US" altLang="zh-CN" sz="2400" dirty="0">
              <a:solidFill>
                <a:srgbClr val="000000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2870655"/>
            <a:ext cx="3960440" cy="278550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t>18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55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CN" altLang="zh-CN" sz="40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19456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pPr marL="201295" indent="0" eaLnBrk="1" hangingPunct="1"/>
            <a:r>
              <a:rPr lang="en-GB" altLang="zh-CN" sz="3200" dirty="0"/>
              <a:t>Example</a:t>
            </a:r>
            <a:r>
              <a:rPr lang="zh-CN" altLang="en-US" sz="3200" dirty="0"/>
              <a:t>：</a:t>
            </a:r>
            <a:endParaRPr lang="en-GB" altLang="zh-CN" sz="3200" dirty="0"/>
          </a:p>
          <a:p>
            <a:pPr lvl="1"/>
            <a:endParaRPr lang="en-GB" altLang="zh-CN" dirty="0"/>
          </a:p>
          <a:p>
            <a:pPr lvl="1"/>
            <a:endParaRPr lang="en-GB" altLang="zh-CN" dirty="0"/>
          </a:p>
          <a:p>
            <a:pPr marL="457200" lvl="1" indent="0" eaLnBrk="1" hangingPunct="1"/>
            <a:endParaRPr lang="en-US" altLang="zh-CN" sz="2400" dirty="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14400" y="2274838"/>
            <a:ext cx="7978080" cy="2676525"/>
          </a:xfrm>
          <a:prstGeom prst="rect">
            <a:avLst/>
          </a:prstGeom>
          <a:solidFill>
            <a:srgbClr val="FFC819"/>
          </a:solidFill>
        </p:spPr>
        <p:txBody>
          <a:bodyPr wrap="square">
            <a:spAutoFit/>
          </a:bodyPr>
          <a:lstStyle/>
          <a:p>
            <a:r>
              <a:rPr lang="en-GB" altLang="zh-CN" sz="2400" b="0" dirty="0" err="1"/>
              <a:t>BorderPane</a:t>
            </a:r>
            <a:r>
              <a:rPr lang="en-GB" altLang="zh-CN" sz="2400" b="0" dirty="0"/>
              <a:t> </a:t>
            </a:r>
            <a:r>
              <a:rPr lang="en-GB" altLang="zh-CN" sz="2400" b="0" dirty="0" err="1"/>
              <a:t>borderPane</a:t>
            </a:r>
            <a:r>
              <a:rPr lang="en-GB" altLang="zh-CN" sz="2400" b="0" dirty="0"/>
              <a:t> = new </a:t>
            </a:r>
            <a:r>
              <a:rPr lang="en-GB" altLang="zh-CN" sz="2400" b="0" dirty="0" err="1"/>
              <a:t>BorderPane</a:t>
            </a:r>
            <a:r>
              <a:rPr lang="en-GB" altLang="zh-CN" sz="2400" b="0" dirty="0"/>
              <a:t>(); </a:t>
            </a:r>
          </a:p>
          <a:p>
            <a:r>
              <a:rPr lang="en-GB" altLang="zh-CN" sz="2400" b="0" dirty="0" err="1"/>
              <a:t>ToolBar</a:t>
            </a:r>
            <a:r>
              <a:rPr lang="en-GB" altLang="zh-CN" sz="2400" b="0" dirty="0"/>
              <a:t> toolbar = new </a:t>
            </a:r>
            <a:r>
              <a:rPr lang="en-GB" altLang="zh-CN" sz="2400" b="0" dirty="0" err="1"/>
              <a:t>ToolBar</a:t>
            </a:r>
            <a:r>
              <a:rPr lang="en-GB" altLang="zh-CN" sz="2400" b="0" dirty="0"/>
              <a:t>(); </a:t>
            </a:r>
            <a:endParaRPr lang="en-US" altLang="zh-CN" sz="2400" b="0" dirty="0"/>
          </a:p>
          <a:p>
            <a:r>
              <a:rPr lang="en-GB" altLang="zh-CN" sz="2400" b="0" dirty="0" err="1"/>
              <a:t>HBox</a:t>
            </a:r>
            <a:r>
              <a:rPr lang="en-GB" altLang="zh-CN" sz="2400" b="0" dirty="0"/>
              <a:t> </a:t>
            </a:r>
            <a:r>
              <a:rPr lang="en-GB" altLang="zh-CN" sz="2400" b="0" dirty="0" err="1"/>
              <a:t>statusbar</a:t>
            </a:r>
            <a:r>
              <a:rPr lang="en-GB" altLang="zh-CN" sz="2400" b="0" dirty="0"/>
              <a:t> = new </a:t>
            </a:r>
            <a:r>
              <a:rPr lang="en-GB" altLang="zh-CN" sz="2400" b="0" dirty="0" err="1"/>
              <a:t>HBox</a:t>
            </a:r>
            <a:r>
              <a:rPr lang="en-GB" altLang="zh-CN" sz="2400" b="0" dirty="0"/>
              <a:t>(); </a:t>
            </a:r>
          </a:p>
          <a:p>
            <a:r>
              <a:rPr lang="en-GB" altLang="zh-CN" sz="2400" b="0" dirty="0"/>
              <a:t>Button button = new Button(); </a:t>
            </a:r>
            <a:r>
              <a:rPr lang="en-GB" altLang="zh-CN" sz="2400" b="0" dirty="0" err="1"/>
              <a:t>borderPane.setTop</a:t>
            </a:r>
            <a:r>
              <a:rPr lang="en-GB" altLang="zh-CN" sz="2400" b="0" dirty="0"/>
              <a:t>(toolbar); </a:t>
            </a:r>
            <a:r>
              <a:rPr lang="en-GB" altLang="zh-CN" sz="2400" b="0" dirty="0" err="1"/>
              <a:t>borderPane.setCenter</a:t>
            </a:r>
            <a:r>
              <a:rPr lang="en-GB" altLang="zh-CN" sz="2400" b="0" dirty="0"/>
              <a:t>(button); </a:t>
            </a:r>
            <a:r>
              <a:rPr lang="en-GB" altLang="zh-CN" sz="2400" b="0" dirty="0" err="1"/>
              <a:t>borderPane.setBottom</a:t>
            </a:r>
            <a:r>
              <a:rPr lang="en-GB" altLang="zh-CN" sz="2400" b="0" dirty="0"/>
              <a:t>(</a:t>
            </a:r>
            <a:r>
              <a:rPr lang="en-GB" altLang="zh-CN" sz="2400" b="0" dirty="0" err="1"/>
              <a:t>statusbar</a:t>
            </a:r>
            <a:r>
              <a:rPr lang="en-GB" altLang="zh-CN" sz="2400" b="0" dirty="0"/>
              <a:t>);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t>19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456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548680"/>
            <a:ext cx="8328025" cy="5394920"/>
          </a:xfrm>
        </p:spPr>
        <p:txBody>
          <a:bodyPr/>
          <a:lstStyle/>
          <a:p>
            <a:pPr marL="201295" indent="0" eaLnBrk="1" hangingPunct="1"/>
            <a:r>
              <a:rPr lang="en-GB" altLang="zh-CN" sz="3200" dirty="0" err="1"/>
              <a:t>FlowPane</a:t>
            </a:r>
            <a:r>
              <a:rPr lang="zh-CN" altLang="en-US" sz="3200" dirty="0"/>
              <a:t>：</a:t>
            </a:r>
            <a:endParaRPr lang="en-US" altLang="zh-CN" sz="3200" dirty="0"/>
          </a:p>
          <a:p>
            <a:pPr marL="457200" lvl="1" indent="0" eaLnBrk="1" hangingPunct="1"/>
            <a:r>
              <a:rPr lang="en-GB" altLang="zh-CN" dirty="0" err="1"/>
              <a:t>Flowpane</a:t>
            </a:r>
            <a:r>
              <a:rPr lang="zh-CN" altLang="en-US" dirty="0"/>
              <a:t>布置其子项的方式使其包裹在</a:t>
            </a:r>
            <a:r>
              <a:rPr lang="en-GB" altLang="zh-CN" dirty="0" err="1"/>
              <a:t>Flowpane</a:t>
            </a:r>
            <a:r>
              <a:rPr lang="zh-CN" altLang="en-US" dirty="0"/>
              <a:t>的边界上。水平流窗格</a:t>
            </a:r>
            <a:r>
              <a:rPr lang="en-US" altLang="zh-CN" dirty="0"/>
              <a:t>(</a:t>
            </a:r>
            <a:r>
              <a:rPr lang="zh-CN" altLang="en-US" dirty="0"/>
              <a:t>默认</a:t>
            </a:r>
            <a:r>
              <a:rPr lang="en-US" altLang="zh-CN" dirty="0"/>
              <a:t>)</a:t>
            </a:r>
            <a:r>
              <a:rPr lang="zh-CN" altLang="en-US" dirty="0"/>
              <a:t>将按行布局节点，并以流窗格的宽度环绕。垂直流窗格将节点排列成列，并以流窗格的高度包裹</a:t>
            </a:r>
            <a:r>
              <a:rPr lang="en-US" altLang="zh-CN" dirty="0"/>
              <a:t>.</a:t>
            </a:r>
            <a:endParaRPr lang="en-GB" altLang="zh-CN" sz="2800" dirty="0"/>
          </a:p>
          <a:p>
            <a:pPr lvl="1"/>
            <a:endParaRPr lang="en-GB" altLang="zh-CN" dirty="0"/>
          </a:p>
          <a:p>
            <a:pPr lvl="1"/>
            <a:endParaRPr lang="en-GB" altLang="zh-CN" dirty="0"/>
          </a:p>
          <a:p>
            <a:pPr marL="457200" lvl="1" indent="0" eaLnBrk="1" hangingPunct="1"/>
            <a:endParaRPr lang="en-US" altLang="zh-CN" sz="2400" dirty="0">
              <a:solidFill>
                <a:srgbClr val="000000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9000"/>
            <a:ext cx="4394200" cy="2603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3441032"/>
            <a:ext cx="1689100" cy="2730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5693" y="188640"/>
            <a:ext cx="8328025" cy="60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lnSpc>
                <a:spcPts val="4600"/>
              </a:lnSpc>
              <a:buFont typeface="Wingdings" panose="05000000000000000000" pitchFamily="2" charset="2"/>
              <a:buChar char="u"/>
              <a:defRPr/>
            </a:pPr>
            <a:r>
              <a:rPr lang="en-US" altLang="zh-CN" sz="2800" dirty="0"/>
              <a:t>JavaFX</a:t>
            </a:r>
            <a:r>
              <a:rPr lang="zh-CN" altLang="en-US" sz="2800" dirty="0"/>
              <a:t>的模块</a:t>
            </a:r>
            <a:r>
              <a:rPr lang="zh-CN" altLang="zh-CN" sz="2800" dirty="0"/>
              <a:t>：</a:t>
            </a:r>
            <a:endParaRPr lang="en-US" altLang="zh-CN" sz="28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436086" y="1052736"/>
          <a:ext cx="8271828" cy="5597296"/>
        </p:xfrm>
        <a:graphic>
          <a:graphicData uri="http://schemas.openxmlformats.org/drawingml/2006/table">
            <a:tbl>
              <a:tblPr/>
              <a:tblGrid>
                <a:gridCol w="2088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35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9845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>
                          <a:solidFill>
                            <a:srgbClr val="0033CC"/>
                          </a:solidFill>
                          <a:effectLst/>
                        </a:rPr>
                        <a:t>Module</a:t>
                      </a:r>
                    </a:p>
                  </a:txBody>
                  <a:tcPr marL="30642" marR="13132" marT="35020" marB="1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3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>
                          <a:solidFill>
                            <a:srgbClr val="0033CC"/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30642" marR="13132" marT="35020" marB="1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3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066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u="none" strike="noStrike">
                          <a:solidFill>
                            <a:srgbClr val="4A6782"/>
                          </a:solidFill>
                          <a:effectLst/>
                          <a:hlinkClick r:id="rId3"/>
                        </a:rPr>
                        <a:t>javafx.base</a:t>
                      </a:r>
                      <a:endParaRPr lang="en-US" sz="1800" b="0">
                        <a:effectLst/>
                      </a:endParaRPr>
                    </a:p>
                  </a:txBody>
                  <a:tcPr marL="30642" marR="13132" marT="35020" marB="1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Defines the base APIs for the JavaFX UI toolkit, including APIs for bindings, properties, collections, and events.</a:t>
                      </a:r>
                    </a:p>
                  </a:txBody>
                  <a:tcPr marL="43774" marR="42023" marT="35020" marB="1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517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u="none" strike="noStrike">
                          <a:solidFill>
                            <a:srgbClr val="4A6782"/>
                          </a:solidFill>
                          <a:effectLst/>
                          <a:hlinkClick r:id="rId4"/>
                        </a:rPr>
                        <a:t>javafx.controls</a:t>
                      </a:r>
                      <a:endParaRPr lang="en-US" sz="1800" b="0">
                        <a:effectLst/>
                      </a:endParaRPr>
                    </a:p>
                  </a:txBody>
                  <a:tcPr marL="30642" marR="13132" marT="35020" marB="1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Defines the UI controls, charts, and skins that are available for the JavaFX UI toolkit.</a:t>
                      </a:r>
                    </a:p>
                  </a:txBody>
                  <a:tcPr marL="43774" marR="42023" marT="35020" marB="1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517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u="none" strike="noStrike">
                          <a:solidFill>
                            <a:srgbClr val="4A6782"/>
                          </a:solidFill>
                          <a:effectLst/>
                          <a:hlinkClick r:id="rId5"/>
                        </a:rPr>
                        <a:t>javafx.fxml</a:t>
                      </a:r>
                      <a:endParaRPr lang="en-US" sz="1800" b="0">
                        <a:effectLst/>
                      </a:endParaRPr>
                    </a:p>
                  </a:txBody>
                  <a:tcPr marL="30642" marR="13132" marT="35020" marB="1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Defines the FXML APIs for the JavaFX UI toolkit.</a:t>
                      </a:r>
                    </a:p>
                  </a:txBody>
                  <a:tcPr marL="43774" marR="42023" marT="35020" marB="1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8163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u="none" strike="noStrike" dirty="0">
                          <a:solidFill>
                            <a:srgbClr val="4A6782"/>
                          </a:solidFill>
                          <a:effectLst/>
                          <a:hlinkClick r:id="rId6"/>
                        </a:rPr>
                        <a:t>javafx.graphics</a:t>
                      </a:r>
                      <a:endParaRPr lang="en-US" sz="1800" b="0" dirty="0">
                        <a:effectLst/>
                      </a:endParaRPr>
                    </a:p>
                  </a:txBody>
                  <a:tcPr marL="30642" marR="13132" marT="35020" marB="1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Defines the core </a:t>
                      </a:r>
                      <a:r>
                        <a:rPr lang="en-US" sz="1800" dirty="0" err="1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scenegraph</a:t>
                      </a:r>
                      <a:r>
                        <a:rPr lang="en-US" sz="1800" dirty="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 APIs for the JavaFX UI toolkit (such as layout containers, application lifecycle, shapes, transformations, canvas, input, painting, image handling, and effects), as well as APIs for animation, </a:t>
                      </a:r>
                      <a:r>
                        <a:rPr lang="en-US" sz="1800" dirty="0" err="1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css</a:t>
                      </a:r>
                      <a:r>
                        <a:rPr lang="en-US" sz="1800" dirty="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, concurrency, geometry, printing, and windowing.</a:t>
                      </a:r>
                    </a:p>
                  </a:txBody>
                  <a:tcPr marL="43774" marR="42023" marT="35020" marB="1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3066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u="none" strike="noStrike">
                          <a:solidFill>
                            <a:srgbClr val="4A6782"/>
                          </a:solidFill>
                          <a:effectLst/>
                          <a:hlinkClick r:id="rId7"/>
                        </a:rPr>
                        <a:t>javafx.media</a:t>
                      </a:r>
                      <a:endParaRPr lang="en-US" sz="1800" b="0">
                        <a:effectLst/>
                      </a:endParaRPr>
                    </a:p>
                  </a:txBody>
                  <a:tcPr marL="30642" marR="13132" marT="35020" marB="1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Defines APIs for playback of media and audio content, as part of the JavaFX UI toolkit, including </a:t>
                      </a:r>
                      <a:r>
                        <a:rPr lang="en-US" sz="1800" u="none" strike="noStrike">
                          <a:solidFill>
                            <a:srgbClr val="4A6782"/>
                          </a:solidFill>
                          <a:effectLst/>
                          <a:latin typeface="DejaVu Serif"/>
                          <a:hlinkClick r:id="rId8" tooltip="class in javafx.scene.media"/>
                        </a:rPr>
                        <a:t>MediaView</a:t>
                      </a:r>
                      <a:r>
                        <a:rPr lang="en-US" sz="18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 and </a:t>
                      </a:r>
                      <a:r>
                        <a:rPr lang="en-US" sz="1800" u="none" strike="noStrike">
                          <a:solidFill>
                            <a:srgbClr val="4A6782"/>
                          </a:solidFill>
                          <a:effectLst/>
                          <a:latin typeface="DejaVu Serif"/>
                          <a:hlinkClick r:id="rId9" tooltip="class in javafx.scene.media"/>
                        </a:rPr>
                        <a:t>MediaPlayer</a:t>
                      </a:r>
                      <a:r>
                        <a:rPr lang="en-US" sz="18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.</a:t>
                      </a:r>
                    </a:p>
                  </a:txBody>
                  <a:tcPr marL="43774" marR="42023" marT="35020" marB="1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5615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u="none" strike="noStrike">
                          <a:solidFill>
                            <a:srgbClr val="4A6782"/>
                          </a:solidFill>
                          <a:effectLst/>
                          <a:hlinkClick r:id="rId10"/>
                        </a:rPr>
                        <a:t>javafx.swing</a:t>
                      </a:r>
                      <a:endParaRPr lang="en-US" sz="1800" b="0">
                        <a:effectLst/>
                      </a:endParaRPr>
                    </a:p>
                  </a:txBody>
                  <a:tcPr marL="30642" marR="13132" marT="35020" marB="1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Defines APIs for the JavaFX / Swing interop support included with the JavaFX UI toolkit, including </a:t>
                      </a:r>
                      <a:r>
                        <a:rPr lang="en-US" sz="1800" u="none" strike="noStrike">
                          <a:solidFill>
                            <a:srgbClr val="4A6782"/>
                          </a:solidFill>
                          <a:effectLst/>
                          <a:latin typeface="DejaVu Serif"/>
                          <a:hlinkClick r:id="rId11" tooltip="class in javafx.embed.swing"/>
                        </a:rPr>
                        <a:t>SwingNode</a:t>
                      </a:r>
                      <a:r>
                        <a:rPr lang="en-US" sz="18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 (for embedding Swing inside a JavaFX application) and </a:t>
                      </a:r>
                      <a:r>
                        <a:rPr lang="en-US" sz="1800" u="none" strike="noStrike">
                          <a:solidFill>
                            <a:srgbClr val="4A6782"/>
                          </a:solidFill>
                          <a:effectLst/>
                          <a:latin typeface="DejaVu Serif"/>
                          <a:hlinkClick r:id="rId12" tooltip="class in javafx.embed.swing"/>
                        </a:rPr>
                        <a:t>JFXPanel</a:t>
                      </a:r>
                      <a:r>
                        <a:rPr lang="en-US" sz="18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 (for embedding JavaFX inside a Swing application).</a:t>
                      </a:r>
                    </a:p>
                  </a:txBody>
                  <a:tcPr marL="43774" marR="42023" marT="35020" marB="1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0517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u="none" strike="noStrike">
                          <a:solidFill>
                            <a:srgbClr val="4A6782"/>
                          </a:solidFill>
                          <a:effectLst/>
                          <a:hlinkClick r:id="rId13"/>
                        </a:rPr>
                        <a:t>javafx.web</a:t>
                      </a:r>
                      <a:endParaRPr lang="en-US" sz="1800" b="0">
                        <a:effectLst/>
                      </a:endParaRPr>
                    </a:p>
                  </a:txBody>
                  <a:tcPr marL="30642" marR="13132" marT="35020" marB="1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Defines APIs for the WebView functionality contained within the the JavaFX UI toolkit.</a:t>
                      </a:r>
                    </a:p>
                  </a:txBody>
                  <a:tcPr marL="43774" marR="42023" marT="35020" marB="1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t>20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55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CN" altLang="zh-CN" sz="40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19456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pPr marL="201295" indent="0" eaLnBrk="1" hangingPunct="1"/>
            <a:r>
              <a:rPr lang="en-GB" altLang="zh-CN" sz="3200" dirty="0"/>
              <a:t>Example</a:t>
            </a:r>
            <a:r>
              <a:rPr lang="zh-CN" altLang="en-US" sz="3200" dirty="0"/>
              <a:t>：</a:t>
            </a:r>
            <a:endParaRPr lang="en-GB" altLang="zh-CN" sz="3200" dirty="0"/>
          </a:p>
          <a:p>
            <a:pPr lvl="1"/>
            <a:endParaRPr lang="en-GB" altLang="zh-CN" dirty="0"/>
          </a:p>
          <a:p>
            <a:pPr lvl="1"/>
            <a:endParaRPr lang="en-GB" altLang="zh-CN" dirty="0"/>
          </a:p>
          <a:p>
            <a:pPr marL="457200" lvl="1" indent="0" eaLnBrk="1" hangingPunct="1"/>
            <a:endParaRPr lang="en-US" altLang="zh-CN" sz="2400" dirty="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8601" y="2413338"/>
            <a:ext cx="8915399" cy="2676525"/>
          </a:xfrm>
          <a:prstGeom prst="rect">
            <a:avLst/>
          </a:prstGeom>
          <a:solidFill>
            <a:srgbClr val="FFC819"/>
          </a:solidFill>
        </p:spPr>
        <p:txBody>
          <a:bodyPr wrap="square">
            <a:spAutoFit/>
          </a:bodyPr>
          <a:lstStyle/>
          <a:p>
            <a:r>
              <a:rPr lang="en-GB" altLang="zh-CN" sz="2400" b="0" dirty="0"/>
              <a:t>Image images[] = { ... }; </a:t>
            </a:r>
          </a:p>
          <a:p>
            <a:r>
              <a:rPr lang="en-GB" altLang="zh-CN" sz="2400" b="0" dirty="0" err="1"/>
              <a:t>FlowPane</a:t>
            </a:r>
            <a:r>
              <a:rPr lang="en-GB" altLang="zh-CN" sz="2400" b="0" dirty="0"/>
              <a:t> flow = new </a:t>
            </a:r>
            <a:r>
              <a:rPr lang="en-GB" altLang="zh-CN" sz="2400" b="0" dirty="0" err="1"/>
              <a:t>FlowPane</a:t>
            </a:r>
            <a:r>
              <a:rPr lang="en-GB" altLang="zh-CN" sz="2400" b="0" dirty="0"/>
              <a:t>(); </a:t>
            </a:r>
          </a:p>
          <a:p>
            <a:r>
              <a:rPr lang="en-GB" altLang="zh-CN" sz="2400" b="0" dirty="0" err="1"/>
              <a:t>flow.setVgap</a:t>
            </a:r>
            <a:r>
              <a:rPr lang="en-GB" altLang="zh-CN" sz="2400" b="0" dirty="0"/>
              <a:t>(8); </a:t>
            </a:r>
          </a:p>
          <a:p>
            <a:r>
              <a:rPr lang="en-GB" altLang="zh-CN" sz="2400" b="0" dirty="0" err="1"/>
              <a:t>flow.setHgap</a:t>
            </a:r>
            <a:r>
              <a:rPr lang="en-GB" altLang="zh-CN" sz="2400" b="0" dirty="0"/>
              <a:t>(4); </a:t>
            </a:r>
          </a:p>
          <a:p>
            <a:r>
              <a:rPr lang="en-GB" altLang="zh-CN" sz="2400" b="0" dirty="0" err="1"/>
              <a:t>flow.setPrefWrapLength</a:t>
            </a:r>
            <a:r>
              <a:rPr lang="en-GB" altLang="zh-CN" sz="2400" b="0" dirty="0"/>
              <a:t>(300); // preferred width = 300 </a:t>
            </a:r>
          </a:p>
          <a:p>
            <a:r>
              <a:rPr lang="en-GB" altLang="zh-CN" sz="2400" b="0" dirty="0"/>
              <a:t>for (</a:t>
            </a:r>
            <a:r>
              <a:rPr lang="en-GB" altLang="zh-CN" sz="2400" b="0" dirty="0" err="1"/>
              <a:t>int</a:t>
            </a:r>
            <a:r>
              <a:rPr lang="en-GB" altLang="zh-CN" sz="2400" b="0" dirty="0"/>
              <a:t> </a:t>
            </a:r>
            <a:r>
              <a:rPr lang="en-GB" altLang="zh-CN" sz="2400" b="0" dirty="0" err="1"/>
              <a:t>i</a:t>
            </a:r>
            <a:r>
              <a:rPr lang="en-GB" altLang="zh-CN" sz="2400" b="0" dirty="0"/>
              <a:t> = 0; </a:t>
            </a:r>
            <a:r>
              <a:rPr lang="en-GB" altLang="zh-CN" sz="2400" b="0" dirty="0" err="1"/>
              <a:t>i</a:t>
            </a:r>
            <a:r>
              <a:rPr lang="en-GB" altLang="zh-CN" sz="2400" b="0" dirty="0"/>
              <a:t> &lt; </a:t>
            </a:r>
            <a:r>
              <a:rPr lang="en-GB" altLang="zh-CN" sz="2400" b="0" dirty="0" err="1"/>
              <a:t>images.length</a:t>
            </a:r>
            <a:r>
              <a:rPr lang="en-GB" altLang="zh-CN" sz="2400" b="0" dirty="0"/>
              <a:t>; </a:t>
            </a:r>
            <a:r>
              <a:rPr lang="en-GB" altLang="zh-CN" sz="2400" b="0" dirty="0" err="1"/>
              <a:t>i</a:t>
            </a:r>
            <a:r>
              <a:rPr lang="en-GB" altLang="zh-CN" sz="2400" b="0" dirty="0"/>
              <a:t>++) { </a:t>
            </a:r>
            <a:r>
              <a:rPr lang="en-GB" altLang="zh-CN" sz="2400" b="0" dirty="0" err="1"/>
              <a:t>flow.getChildren</a:t>
            </a:r>
            <a:r>
              <a:rPr lang="en-GB" altLang="zh-CN" sz="2400" b="0" dirty="0"/>
              <a:t>().add(new </a:t>
            </a:r>
            <a:r>
              <a:rPr lang="en-GB" altLang="zh-CN" sz="2400" b="0" dirty="0" err="1"/>
              <a:t>ImageView</a:t>
            </a:r>
            <a:r>
              <a:rPr lang="en-GB" altLang="zh-CN" sz="2400" b="0" dirty="0"/>
              <a:t>(image[</a:t>
            </a:r>
            <a:r>
              <a:rPr lang="en-GB" altLang="zh-CN" sz="2400" b="0" dirty="0" err="1"/>
              <a:t>i</a:t>
            </a:r>
            <a:r>
              <a:rPr lang="en-GB" altLang="zh-CN" sz="2400" b="0" dirty="0"/>
              <a:t>]); }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t>21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456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332656"/>
            <a:ext cx="8328025" cy="5534744"/>
          </a:xfrm>
        </p:spPr>
        <p:txBody>
          <a:bodyPr/>
          <a:lstStyle/>
          <a:p>
            <a:pPr marL="201295" indent="0" eaLnBrk="1" hangingPunct="1"/>
            <a:r>
              <a:rPr lang="en-GB" altLang="zh-CN" dirty="0" err="1"/>
              <a:t>GridPane</a:t>
            </a:r>
            <a:r>
              <a:rPr lang="zh-CN" altLang="en-US" sz="3200" dirty="0"/>
              <a:t>：</a:t>
            </a:r>
            <a:endParaRPr lang="en-US" altLang="zh-CN" sz="3200" dirty="0"/>
          </a:p>
          <a:p>
            <a:pPr lvl="1"/>
            <a:r>
              <a:rPr lang="zh-CN" altLang="en-US" dirty="0"/>
              <a:t>网格窗格布局将应用程序中的节点排列为行和列的网格。 使用</a:t>
            </a:r>
            <a:r>
              <a:rPr lang="en-GB" altLang="zh-CN" dirty="0"/>
              <a:t>JavaFX</a:t>
            </a:r>
            <a:r>
              <a:rPr lang="zh-CN" altLang="en-US" dirty="0"/>
              <a:t>创建表单时，此布局非常方便。</a:t>
            </a:r>
          </a:p>
          <a:p>
            <a:pPr marL="0" indent="0">
              <a:buNone/>
            </a:pPr>
            <a:br>
              <a:rPr lang="zh-CN" altLang="en-US" dirty="0"/>
            </a:br>
            <a:endParaRPr lang="en-GB" altLang="zh-CN" sz="2800" dirty="0"/>
          </a:p>
          <a:p>
            <a:pPr lvl="1"/>
            <a:endParaRPr lang="en-GB" altLang="zh-CN" dirty="0"/>
          </a:p>
          <a:p>
            <a:pPr lvl="1"/>
            <a:endParaRPr lang="en-GB" altLang="zh-CN" dirty="0"/>
          </a:p>
          <a:p>
            <a:pPr marL="457200" lvl="1" indent="0" eaLnBrk="1" hangingPunct="1"/>
            <a:endParaRPr lang="en-US" altLang="zh-CN" sz="2400" dirty="0">
              <a:solidFill>
                <a:srgbClr val="000000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3319066"/>
            <a:ext cx="4257939" cy="182483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t>22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55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CN" altLang="zh-CN" sz="40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19456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pPr marL="201295" indent="0" eaLnBrk="1" hangingPunct="1"/>
            <a:r>
              <a:rPr lang="en-GB" altLang="zh-CN" sz="3200" dirty="0"/>
              <a:t>Example</a:t>
            </a:r>
            <a:r>
              <a:rPr lang="zh-CN" altLang="en-US" sz="3200" dirty="0"/>
              <a:t>：</a:t>
            </a:r>
            <a:endParaRPr lang="en-GB" altLang="zh-CN" sz="3200" dirty="0"/>
          </a:p>
          <a:p>
            <a:pPr lvl="1"/>
            <a:endParaRPr lang="en-GB" altLang="zh-CN" dirty="0"/>
          </a:p>
          <a:p>
            <a:pPr lvl="1"/>
            <a:endParaRPr lang="en-GB" altLang="zh-CN" dirty="0"/>
          </a:p>
          <a:p>
            <a:pPr marL="457200" lvl="1" indent="0" eaLnBrk="1" hangingPunct="1"/>
            <a:endParaRPr lang="en-US" altLang="zh-CN" sz="2400" dirty="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8600" y="2052026"/>
            <a:ext cx="8458200" cy="1198880"/>
          </a:xfrm>
          <a:prstGeom prst="rect">
            <a:avLst/>
          </a:prstGeom>
          <a:solidFill>
            <a:srgbClr val="FFC819"/>
          </a:solidFill>
        </p:spPr>
        <p:txBody>
          <a:bodyPr wrap="square">
            <a:spAutoFit/>
          </a:bodyPr>
          <a:lstStyle/>
          <a:p>
            <a:r>
              <a:rPr lang="en-GB" altLang="zh-CN" sz="2400" b="0" dirty="0" err="1"/>
              <a:t>GridPane</a:t>
            </a:r>
            <a:r>
              <a:rPr lang="en-GB" altLang="zh-CN" sz="2400" b="0" dirty="0"/>
              <a:t> </a:t>
            </a:r>
            <a:r>
              <a:rPr lang="en-GB" altLang="zh-CN" sz="2400" b="0" dirty="0" err="1"/>
              <a:t>gridpane</a:t>
            </a:r>
            <a:r>
              <a:rPr lang="en-GB" altLang="zh-CN" sz="2400" b="0" dirty="0"/>
              <a:t> = new </a:t>
            </a:r>
            <a:r>
              <a:rPr lang="en-GB" altLang="zh-CN" sz="2400" b="0" dirty="0" err="1"/>
              <a:t>GridPane</a:t>
            </a:r>
            <a:r>
              <a:rPr lang="en-GB" altLang="zh-CN" sz="2400" b="0" dirty="0"/>
              <a:t>(); </a:t>
            </a:r>
            <a:r>
              <a:rPr lang="en-GB" altLang="zh-CN" sz="2400" b="0" dirty="0" err="1"/>
              <a:t>gridpane.add</a:t>
            </a:r>
            <a:r>
              <a:rPr lang="en-GB" altLang="zh-CN" sz="2400" b="0" dirty="0"/>
              <a:t>(new Button(), 1, 0); // column=1 row=0 </a:t>
            </a:r>
          </a:p>
          <a:p>
            <a:r>
              <a:rPr lang="en-GB" altLang="zh-CN" sz="2400" b="0" dirty="0" err="1"/>
              <a:t>gridpane.add</a:t>
            </a:r>
            <a:r>
              <a:rPr lang="en-GB" altLang="zh-CN" sz="2400" b="0" dirty="0"/>
              <a:t>(new Label(), 2, 0); // column=2 row=0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03993" y="582067"/>
            <a:ext cx="8736013" cy="4523105"/>
          </a:xfrm>
          <a:prstGeom prst="rect">
            <a:avLst/>
          </a:prstGeom>
          <a:solidFill>
            <a:srgbClr val="FFC819"/>
          </a:solidFill>
        </p:spPr>
        <p:txBody>
          <a:bodyPr wrap="square">
            <a:spAutoFit/>
          </a:bodyPr>
          <a:lstStyle/>
          <a:p>
            <a:r>
              <a:rPr lang="en-GB" altLang="zh-CN" sz="2400" b="0" dirty="0" err="1"/>
              <a:t>GridPane</a:t>
            </a:r>
            <a:r>
              <a:rPr lang="en-GB" altLang="zh-CN" sz="2400" b="0" dirty="0"/>
              <a:t> </a:t>
            </a:r>
            <a:r>
              <a:rPr lang="en-GB" altLang="zh-CN" sz="2400" b="0" dirty="0" err="1"/>
              <a:t>gridpane</a:t>
            </a:r>
            <a:r>
              <a:rPr lang="en-GB" altLang="zh-CN" sz="2400" b="0" dirty="0"/>
              <a:t> = new </a:t>
            </a:r>
            <a:r>
              <a:rPr lang="en-GB" altLang="zh-CN" sz="2400" b="0" dirty="0" err="1"/>
              <a:t>GridPane</a:t>
            </a:r>
            <a:r>
              <a:rPr lang="en-GB" altLang="zh-CN" sz="2400" b="0" dirty="0"/>
              <a:t>();</a:t>
            </a:r>
          </a:p>
          <a:p>
            <a:r>
              <a:rPr lang="en-GB" altLang="zh-CN" sz="2400" b="0" dirty="0"/>
              <a:t> // Set one constraint at a time... </a:t>
            </a:r>
          </a:p>
          <a:p>
            <a:r>
              <a:rPr lang="en-GB" altLang="zh-CN" sz="2400" b="0" dirty="0"/>
              <a:t>// Places the button at the first row and second column Button button = new Button(); </a:t>
            </a:r>
          </a:p>
          <a:p>
            <a:r>
              <a:rPr lang="en-GB" altLang="zh-CN" sz="2400" b="0" dirty="0" err="1"/>
              <a:t>GridPane.setRowIndex</a:t>
            </a:r>
            <a:r>
              <a:rPr lang="en-GB" altLang="zh-CN" sz="2400" b="0" dirty="0"/>
              <a:t>(button, 0); </a:t>
            </a:r>
            <a:r>
              <a:rPr lang="en-GB" altLang="zh-CN" sz="2400" b="0" dirty="0" err="1"/>
              <a:t>GridPane.setColumnIndex</a:t>
            </a:r>
            <a:r>
              <a:rPr lang="en-GB" altLang="zh-CN" sz="2400" b="0" dirty="0"/>
              <a:t>(button, 1); </a:t>
            </a:r>
          </a:p>
          <a:p>
            <a:r>
              <a:rPr lang="en-GB" altLang="zh-CN" sz="2400" b="0" dirty="0"/>
              <a:t>// or convenience methods set more than one constraint at once... </a:t>
            </a:r>
          </a:p>
          <a:p>
            <a:r>
              <a:rPr lang="en-GB" altLang="zh-CN" sz="2400" b="0" dirty="0"/>
              <a:t>Label label = new Label(); </a:t>
            </a:r>
          </a:p>
          <a:p>
            <a:r>
              <a:rPr lang="en-GB" altLang="zh-CN" sz="2400" b="0" dirty="0" err="1"/>
              <a:t>GridPane.setConstraints</a:t>
            </a:r>
            <a:r>
              <a:rPr lang="en-GB" altLang="zh-CN" sz="2400" b="0" dirty="0"/>
              <a:t>(label, 2, 0); </a:t>
            </a:r>
          </a:p>
          <a:p>
            <a:r>
              <a:rPr lang="en-GB" altLang="zh-CN" sz="2400" b="0" dirty="0"/>
              <a:t>// column=2 row=0 // don't forget to add children to </a:t>
            </a:r>
            <a:r>
              <a:rPr lang="en-GB" altLang="zh-CN" sz="2400" b="0" dirty="0" err="1"/>
              <a:t>gridpane</a:t>
            </a:r>
            <a:r>
              <a:rPr lang="en-GB" altLang="zh-CN" sz="2400" b="0" dirty="0"/>
              <a:t> </a:t>
            </a:r>
          </a:p>
          <a:p>
            <a:r>
              <a:rPr lang="en-GB" altLang="zh-CN" sz="2400" b="0" dirty="0" err="1"/>
              <a:t>gridpane.getChildren</a:t>
            </a:r>
            <a:r>
              <a:rPr lang="en-GB" altLang="zh-CN" sz="2400" b="0" dirty="0"/>
              <a:t>().</a:t>
            </a:r>
            <a:r>
              <a:rPr lang="en-GB" altLang="zh-CN" sz="2400" b="0" dirty="0" err="1"/>
              <a:t>addAll</a:t>
            </a:r>
            <a:r>
              <a:rPr lang="en-GB" altLang="zh-CN" sz="2400" b="0" dirty="0"/>
              <a:t>(button, label);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t>24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55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CN" altLang="zh-CN" sz="40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19456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pPr marL="201295" indent="0" eaLnBrk="1" hangingPunct="1"/>
            <a:r>
              <a:rPr lang="en-GB" altLang="zh-CN" sz="3200" dirty="0"/>
              <a:t>Pane</a:t>
            </a:r>
            <a:r>
              <a:rPr lang="zh-CN" altLang="en-US" sz="4000" dirty="0"/>
              <a:t>：</a:t>
            </a:r>
            <a:endParaRPr lang="en-US" altLang="zh-CN" sz="4000" dirty="0"/>
          </a:p>
          <a:p>
            <a:pPr lvl="1"/>
            <a:r>
              <a:rPr lang="zh-CN" altLang="en-US" sz="2400" dirty="0"/>
              <a:t>固定位置</a:t>
            </a:r>
            <a:endParaRPr lang="en-GB" altLang="zh-CN" sz="2400" dirty="0"/>
          </a:p>
          <a:p>
            <a:pPr marL="457200" lvl="1" indent="0" eaLnBrk="1" hangingPunct="1"/>
            <a:endParaRPr lang="en-GB" altLang="zh-CN" sz="3600" dirty="0"/>
          </a:p>
          <a:p>
            <a:pPr lvl="1"/>
            <a:endParaRPr lang="en-GB" altLang="zh-CN" dirty="0"/>
          </a:p>
          <a:p>
            <a:pPr lvl="1"/>
            <a:endParaRPr lang="en-GB" altLang="zh-CN" dirty="0"/>
          </a:p>
          <a:p>
            <a:pPr marL="457200" lvl="1" indent="0" eaLnBrk="1" hangingPunct="1"/>
            <a:endParaRPr lang="en-US" altLang="zh-CN" sz="2400" dirty="0">
              <a:solidFill>
                <a:srgbClr val="000000"/>
              </a:solidFill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t>25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55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CN" altLang="zh-CN" sz="40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19456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pPr marL="201295" indent="0" eaLnBrk="1" hangingPunct="1"/>
            <a:r>
              <a:rPr lang="en-GB" altLang="zh-CN" sz="3200" dirty="0"/>
              <a:t>Example</a:t>
            </a:r>
            <a:r>
              <a:rPr lang="zh-CN" altLang="en-US" sz="3200" dirty="0"/>
              <a:t>：</a:t>
            </a:r>
            <a:endParaRPr lang="en-GB" altLang="zh-CN" sz="3200" dirty="0"/>
          </a:p>
          <a:p>
            <a:pPr lvl="1"/>
            <a:endParaRPr lang="en-GB" altLang="zh-CN" dirty="0"/>
          </a:p>
          <a:p>
            <a:pPr lvl="1"/>
            <a:endParaRPr lang="en-GB" altLang="zh-CN" dirty="0"/>
          </a:p>
          <a:p>
            <a:pPr marL="457200" lvl="1" indent="0" eaLnBrk="1" hangingPunct="1"/>
            <a:endParaRPr lang="en-US" altLang="zh-CN" sz="2400" dirty="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57200" y="2136339"/>
            <a:ext cx="8556624" cy="2306955"/>
          </a:xfrm>
          <a:prstGeom prst="rect">
            <a:avLst/>
          </a:prstGeom>
          <a:solidFill>
            <a:srgbClr val="FFC819"/>
          </a:solidFill>
        </p:spPr>
        <p:txBody>
          <a:bodyPr wrap="square">
            <a:spAutoFit/>
          </a:bodyPr>
          <a:lstStyle/>
          <a:p>
            <a:r>
              <a:rPr lang="en-GB" altLang="zh-CN" sz="2400" b="0" dirty="0"/>
              <a:t>Pane canvas = new Pane(); </a:t>
            </a:r>
            <a:r>
              <a:rPr lang="en-GB" altLang="zh-CN" sz="2400" b="0" dirty="0" err="1"/>
              <a:t>canvas.setPrefSize</a:t>
            </a:r>
            <a:r>
              <a:rPr lang="en-GB" altLang="zh-CN" sz="2400" b="0" dirty="0"/>
              <a:t>(200,200); </a:t>
            </a:r>
          </a:p>
          <a:p>
            <a:r>
              <a:rPr lang="en-GB" altLang="zh-CN" sz="2400" b="0" dirty="0"/>
              <a:t>Circle circle = new Circle(50,Color.BLUE); </a:t>
            </a:r>
          </a:p>
          <a:p>
            <a:r>
              <a:rPr lang="en-GB" altLang="zh-CN" sz="2400" b="0" dirty="0" err="1"/>
              <a:t>circle.relocate</a:t>
            </a:r>
            <a:r>
              <a:rPr lang="en-GB" altLang="zh-CN" sz="2400" b="0" dirty="0"/>
              <a:t>(20, 20); </a:t>
            </a:r>
          </a:p>
          <a:p>
            <a:r>
              <a:rPr lang="en-GB" altLang="zh-CN" sz="2400" b="0" dirty="0"/>
              <a:t>Rectangle rectangle = new</a:t>
            </a:r>
            <a:r>
              <a:rPr lang="zh-CN" altLang="en-US" sz="2400" b="0" dirty="0"/>
              <a:t> </a:t>
            </a:r>
            <a:r>
              <a:rPr lang="en-GB" altLang="zh-CN" sz="2400" b="0" dirty="0"/>
              <a:t>Rectangle(100,100,Color.RED); </a:t>
            </a:r>
            <a:r>
              <a:rPr lang="en-GB" altLang="zh-CN" sz="2400" b="0" dirty="0" err="1"/>
              <a:t>rectangle.relocate</a:t>
            </a:r>
            <a:r>
              <a:rPr lang="en-GB" altLang="zh-CN" sz="2400" b="0" dirty="0"/>
              <a:t>(70,70); </a:t>
            </a:r>
            <a:r>
              <a:rPr lang="en-GB" altLang="zh-CN" sz="2400" b="0" dirty="0" err="1"/>
              <a:t>canvas.getChildren</a:t>
            </a:r>
            <a:r>
              <a:rPr lang="en-GB" altLang="zh-CN" sz="2400" b="0" dirty="0"/>
              <a:t>().</a:t>
            </a:r>
            <a:r>
              <a:rPr lang="en-GB" altLang="zh-CN" sz="2400" b="0" dirty="0" err="1"/>
              <a:t>addAll</a:t>
            </a:r>
            <a:r>
              <a:rPr lang="en-GB" altLang="zh-CN" sz="2400" b="0" dirty="0"/>
              <a:t>(</a:t>
            </a:r>
            <a:r>
              <a:rPr lang="en-GB" altLang="zh-CN" sz="2400" b="0" dirty="0" err="1"/>
              <a:t>circle,rectangle</a:t>
            </a:r>
            <a:r>
              <a:rPr lang="en-GB" altLang="zh-CN" sz="2400" b="0" dirty="0"/>
              <a:t>);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t>26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55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CN" altLang="zh-CN" sz="40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19456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pPr marL="201295" indent="0" eaLnBrk="1" hangingPunct="1"/>
            <a:r>
              <a:rPr lang="en-GB" altLang="zh-CN" sz="3200" dirty="0" err="1"/>
              <a:t>StackPane</a:t>
            </a:r>
            <a:r>
              <a:rPr lang="zh-CN" altLang="en-US" sz="3200" dirty="0"/>
              <a:t>：</a:t>
            </a:r>
            <a:endParaRPr lang="en-GB" altLang="zh-CN" dirty="0"/>
          </a:p>
          <a:p>
            <a:pPr lvl="1"/>
            <a:r>
              <a:rPr lang="zh-CN" altLang="en-US" dirty="0"/>
              <a:t>堆栈窗格布局将应用程序中的节点排列在另一个上面，就像在堆栈中一样。 首先添加的节点位于堆栈的底部，下一个节点位于堆栈的顶部。</a:t>
            </a:r>
          </a:p>
          <a:p>
            <a:br>
              <a:rPr lang="zh-CN" altLang="en-US" dirty="0"/>
            </a:br>
            <a:endParaRPr lang="en-GB" altLang="zh-CN" dirty="0"/>
          </a:p>
          <a:p>
            <a:pPr marL="457200" lvl="1" indent="0" eaLnBrk="1" hangingPunct="1"/>
            <a:endParaRPr lang="en-US" altLang="zh-CN" sz="2400" dirty="0">
              <a:solidFill>
                <a:srgbClr val="000000"/>
              </a:solidFill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2893498"/>
            <a:ext cx="1689100" cy="388036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t>27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456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1560" y="548680"/>
            <a:ext cx="8328025" cy="4525962"/>
          </a:xfrm>
        </p:spPr>
        <p:txBody>
          <a:bodyPr/>
          <a:lstStyle/>
          <a:p>
            <a:pPr marL="201295" indent="0" eaLnBrk="1" hangingPunct="1"/>
            <a:r>
              <a:rPr lang="en-GB" altLang="zh-CN" sz="3200" dirty="0"/>
              <a:t>Example</a:t>
            </a:r>
            <a:r>
              <a:rPr lang="zh-CN" altLang="en-US" sz="3200" dirty="0"/>
              <a:t>：</a:t>
            </a:r>
            <a:endParaRPr lang="en-GB" altLang="zh-CN" sz="3200" dirty="0"/>
          </a:p>
          <a:p>
            <a:pPr lvl="1"/>
            <a:endParaRPr lang="en-GB" altLang="zh-CN" dirty="0"/>
          </a:p>
          <a:p>
            <a:pPr lvl="1"/>
            <a:endParaRPr lang="en-GB" altLang="zh-CN" dirty="0"/>
          </a:p>
          <a:p>
            <a:pPr marL="457200" lvl="1" indent="0" eaLnBrk="1" hangingPunct="1"/>
            <a:endParaRPr lang="en-US" altLang="zh-CN" sz="2400" dirty="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66229" y="1340768"/>
            <a:ext cx="8197517" cy="2553335"/>
          </a:xfrm>
          <a:prstGeom prst="rect">
            <a:avLst/>
          </a:prstGeom>
          <a:solidFill>
            <a:srgbClr val="FFC819"/>
          </a:solidFill>
        </p:spPr>
        <p:txBody>
          <a:bodyPr wrap="square">
            <a:spAutoFit/>
          </a:bodyPr>
          <a:lstStyle/>
          <a:p>
            <a:r>
              <a:rPr lang="en-GB" altLang="zh-CN" sz="2000" b="0" dirty="0"/>
              <a:t>// Align the title Label at the bottom-center of the </a:t>
            </a:r>
            <a:r>
              <a:rPr lang="en-GB" altLang="zh-CN" sz="2000" b="0" dirty="0" err="1"/>
              <a:t>stackpane</a:t>
            </a:r>
            <a:endParaRPr lang="en-GB" altLang="zh-CN" sz="2000" b="0" dirty="0"/>
          </a:p>
          <a:p>
            <a:r>
              <a:rPr lang="en-GB" altLang="zh-CN" sz="2000" b="0" dirty="0"/>
              <a:t> Label title = new Label(); </a:t>
            </a:r>
          </a:p>
          <a:p>
            <a:r>
              <a:rPr lang="en-GB" altLang="zh-CN" sz="2000" b="0" dirty="0" err="1"/>
              <a:t>StackPane.setAlignment</a:t>
            </a:r>
            <a:r>
              <a:rPr lang="en-GB" altLang="zh-CN" sz="2000" b="0" dirty="0"/>
              <a:t>(title, </a:t>
            </a:r>
            <a:r>
              <a:rPr lang="en-GB" altLang="zh-CN" sz="2000" b="0" dirty="0" err="1"/>
              <a:t>Pos.BOTTOM_CENTER</a:t>
            </a:r>
            <a:r>
              <a:rPr lang="en-GB" altLang="zh-CN" sz="2000" b="0" dirty="0"/>
              <a:t>); </a:t>
            </a:r>
            <a:r>
              <a:rPr lang="en-GB" altLang="zh-CN" sz="2000" b="0" dirty="0" err="1"/>
              <a:t>stackpane.getChildren.addAll</a:t>
            </a:r>
            <a:r>
              <a:rPr lang="en-GB" altLang="zh-CN" sz="2000" b="0" dirty="0"/>
              <a:t>(new </a:t>
            </a:r>
            <a:r>
              <a:rPr lang="en-GB" altLang="zh-CN" sz="2000" b="0" dirty="0" err="1"/>
              <a:t>ImageView</a:t>
            </a:r>
            <a:r>
              <a:rPr lang="en-GB" altLang="zh-CN" sz="2000" b="0" dirty="0"/>
              <a:t>(...), title); </a:t>
            </a:r>
          </a:p>
          <a:p>
            <a:r>
              <a:rPr lang="en-GB" altLang="zh-CN" sz="2000" b="0" dirty="0"/>
              <a:t>// Create an 8 pixel margin around a </a:t>
            </a:r>
            <a:r>
              <a:rPr lang="en-GB" altLang="zh-CN" sz="2000" b="0" dirty="0" err="1"/>
              <a:t>listview</a:t>
            </a:r>
            <a:r>
              <a:rPr lang="en-GB" altLang="zh-CN" sz="2000" b="0" dirty="0"/>
              <a:t> in the </a:t>
            </a:r>
            <a:r>
              <a:rPr lang="en-GB" altLang="zh-CN" sz="2000" b="0" dirty="0" err="1"/>
              <a:t>stackpane</a:t>
            </a:r>
            <a:r>
              <a:rPr lang="en-GB" altLang="zh-CN" sz="2000" b="0" dirty="0"/>
              <a:t> </a:t>
            </a:r>
          </a:p>
          <a:p>
            <a:r>
              <a:rPr lang="en-GB" altLang="zh-CN" sz="2000" b="0" dirty="0" err="1"/>
              <a:t>ListView</a:t>
            </a:r>
            <a:r>
              <a:rPr lang="en-GB" altLang="zh-CN" sz="2000" b="0" dirty="0"/>
              <a:t> list = new </a:t>
            </a:r>
            <a:r>
              <a:rPr lang="en-GB" altLang="zh-CN" sz="2000" b="0" dirty="0" err="1"/>
              <a:t>ListView</a:t>
            </a:r>
            <a:r>
              <a:rPr lang="en-GB" altLang="zh-CN" sz="2000" b="0" dirty="0"/>
              <a:t>(); </a:t>
            </a:r>
          </a:p>
          <a:p>
            <a:r>
              <a:rPr lang="en-GB" altLang="zh-CN" sz="2000" b="0" dirty="0" err="1"/>
              <a:t>StackPane.setMargin</a:t>
            </a:r>
            <a:r>
              <a:rPr lang="en-GB" altLang="zh-CN" sz="2000" b="0" dirty="0"/>
              <a:t>(list, new Insets(8,8,8,8); </a:t>
            </a:r>
          </a:p>
          <a:p>
            <a:r>
              <a:rPr lang="en-GB" altLang="zh-CN" sz="2000" b="0" dirty="0" err="1"/>
              <a:t>stackpane.getChildren</a:t>
            </a:r>
            <a:r>
              <a:rPr lang="en-GB" altLang="zh-CN" sz="2000" b="0" dirty="0"/>
              <a:t>().add(list);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t>28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456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620688"/>
            <a:ext cx="8328025" cy="4525962"/>
          </a:xfrm>
        </p:spPr>
        <p:txBody>
          <a:bodyPr/>
          <a:lstStyle/>
          <a:p>
            <a:pPr marL="201295" indent="0" eaLnBrk="1" hangingPunct="1"/>
            <a:r>
              <a:rPr lang="en-GB" altLang="zh-CN" dirty="0" err="1"/>
              <a:t>TilePane</a:t>
            </a:r>
            <a:r>
              <a:rPr lang="zh-CN" altLang="en-US" sz="3200" dirty="0"/>
              <a:t>：</a:t>
            </a:r>
            <a:endParaRPr lang="en-GB" altLang="zh-CN" dirty="0"/>
          </a:p>
          <a:p>
            <a:pPr lvl="1"/>
            <a:r>
              <a:rPr lang="en-GB" altLang="zh-CN" dirty="0"/>
              <a:t>Tile</a:t>
            </a:r>
            <a:r>
              <a:rPr lang="zh-CN" altLang="en-US" dirty="0"/>
              <a:t>窗格布局以均匀大小的</a:t>
            </a:r>
            <a:r>
              <a:rPr lang="en-GB" altLang="zh-CN" dirty="0"/>
              <a:t>tile</a:t>
            </a:r>
            <a:r>
              <a:rPr lang="zh-CN" altLang="en-US" dirty="0"/>
              <a:t>的形式添加应用程序的所有节点。</a:t>
            </a:r>
          </a:p>
          <a:p>
            <a:br>
              <a:rPr lang="zh-CN" altLang="en-US" dirty="0"/>
            </a:br>
            <a:endParaRPr lang="en-GB" altLang="zh-CN" dirty="0"/>
          </a:p>
          <a:p>
            <a:pPr marL="457200" lvl="1" indent="0" eaLnBrk="1" hangingPunct="1"/>
            <a:endParaRPr lang="en-US" altLang="zh-CN" sz="2400" dirty="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90880" y="2449195"/>
            <a:ext cx="7956550" cy="2709545"/>
          </a:xfrm>
          <a:prstGeom prst="rect">
            <a:avLst/>
          </a:prstGeom>
          <a:solidFill>
            <a:srgbClr val="FFC819"/>
          </a:solidFill>
        </p:spPr>
        <p:txBody>
          <a:bodyPr wrap="square">
            <a:noAutofit/>
          </a:bodyPr>
          <a:lstStyle/>
          <a:p>
            <a:r>
              <a:rPr lang="en-GB" altLang="zh-CN" sz="2400" b="0" dirty="0" err="1"/>
              <a:t>TilePane</a:t>
            </a:r>
            <a:r>
              <a:rPr lang="en-GB" altLang="zh-CN" sz="2400" b="0" dirty="0"/>
              <a:t> tile = new </a:t>
            </a:r>
            <a:r>
              <a:rPr lang="en-GB" altLang="zh-CN" sz="2400" b="0" dirty="0" err="1"/>
              <a:t>TilePane</a:t>
            </a:r>
            <a:r>
              <a:rPr lang="en-GB" altLang="zh-CN" sz="2400" b="0" dirty="0"/>
              <a:t>(); </a:t>
            </a:r>
          </a:p>
          <a:p>
            <a:r>
              <a:rPr lang="en-GB" altLang="zh-CN" sz="2400" b="0" dirty="0" err="1"/>
              <a:t>tile.setHgap</a:t>
            </a:r>
            <a:r>
              <a:rPr lang="en-GB" altLang="zh-CN" sz="2400" b="0" dirty="0"/>
              <a:t>(8); </a:t>
            </a:r>
          </a:p>
          <a:p>
            <a:r>
              <a:rPr lang="en-GB" altLang="zh-CN" sz="2400" b="0" dirty="0" err="1"/>
              <a:t>tile.setPrefColumns</a:t>
            </a:r>
            <a:r>
              <a:rPr lang="en-GB" altLang="zh-CN" sz="2400" b="0" dirty="0"/>
              <a:t>(4); </a:t>
            </a:r>
          </a:p>
          <a:p>
            <a:r>
              <a:rPr lang="en-GB" altLang="zh-CN" sz="2400" b="0" dirty="0"/>
              <a:t>for (</a:t>
            </a:r>
            <a:r>
              <a:rPr lang="en-GB" altLang="zh-CN" sz="2400" b="0" dirty="0" err="1"/>
              <a:t>int</a:t>
            </a:r>
            <a:r>
              <a:rPr lang="en-GB" altLang="zh-CN" sz="2400" b="0" dirty="0"/>
              <a:t> </a:t>
            </a:r>
            <a:r>
              <a:rPr lang="en-GB" altLang="zh-CN" sz="2400" b="0" dirty="0" err="1"/>
              <a:t>i</a:t>
            </a:r>
            <a:r>
              <a:rPr lang="en-GB" altLang="zh-CN" sz="2400" b="0" dirty="0"/>
              <a:t> = 0; </a:t>
            </a:r>
            <a:r>
              <a:rPr lang="en-GB" altLang="zh-CN" sz="2400" b="0" dirty="0" err="1"/>
              <a:t>i</a:t>
            </a:r>
            <a:r>
              <a:rPr lang="en-GB" altLang="zh-CN" sz="2400" b="0" dirty="0"/>
              <a:t> &lt; 20; </a:t>
            </a:r>
            <a:r>
              <a:rPr lang="en-GB" altLang="zh-CN" sz="2400" b="0" dirty="0" err="1"/>
              <a:t>i</a:t>
            </a:r>
            <a:r>
              <a:rPr lang="en-GB" altLang="zh-CN" sz="2400" b="0" dirty="0"/>
              <a:t>++) { </a:t>
            </a:r>
            <a:r>
              <a:rPr lang="en-GB" altLang="zh-CN" sz="2400" b="0" dirty="0" err="1"/>
              <a:t>tile.getChildren</a:t>
            </a:r>
            <a:r>
              <a:rPr lang="en-GB" altLang="zh-CN" sz="2400" b="0" dirty="0"/>
              <a:t>().add(new </a:t>
            </a:r>
            <a:r>
              <a:rPr lang="en-GB" altLang="zh-CN" sz="2400" b="0" dirty="0" err="1"/>
              <a:t>ImageView</a:t>
            </a:r>
            <a:r>
              <a:rPr lang="en-GB" altLang="zh-CN" sz="2400" b="0" dirty="0"/>
              <a:t>(...)); }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t>29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55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CN" altLang="zh-CN" sz="40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19456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pPr marL="201295" indent="0" eaLnBrk="1" hangingPunct="1"/>
            <a:r>
              <a:rPr lang="en-GB" altLang="zh-CN" sz="3200" dirty="0"/>
              <a:t>Example</a:t>
            </a:r>
            <a:r>
              <a:rPr lang="zh-CN" altLang="en-US" sz="3200" dirty="0"/>
              <a:t>：</a:t>
            </a:r>
            <a:endParaRPr lang="en-GB" altLang="zh-CN" sz="3200" dirty="0"/>
          </a:p>
          <a:p>
            <a:pPr lvl="1"/>
            <a:endParaRPr lang="en-GB" altLang="zh-CN" dirty="0"/>
          </a:p>
          <a:p>
            <a:pPr lvl="1"/>
            <a:endParaRPr lang="en-GB" altLang="zh-CN" dirty="0"/>
          </a:p>
          <a:p>
            <a:pPr marL="457200" lvl="1" indent="0" eaLnBrk="1" hangingPunct="1"/>
            <a:endParaRPr lang="en-US" altLang="zh-CN" sz="2400" dirty="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5416" y="2348880"/>
            <a:ext cx="8425056" cy="1938020"/>
          </a:xfrm>
          <a:prstGeom prst="rect">
            <a:avLst/>
          </a:prstGeom>
          <a:solidFill>
            <a:srgbClr val="FFC819"/>
          </a:solidFill>
        </p:spPr>
        <p:txBody>
          <a:bodyPr wrap="square">
            <a:spAutoFit/>
          </a:bodyPr>
          <a:lstStyle/>
          <a:p>
            <a:r>
              <a:rPr lang="en-GB" altLang="zh-CN" sz="2400" b="0" dirty="0" err="1"/>
              <a:t>TilePane</a:t>
            </a:r>
            <a:r>
              <a:rPr lang="en-GB" altLang="zh-CN" sz="2400" b="0" dirty="0"/>
              <a:t> tile = new </a:t>
            </a:r>
            <a:r>
              <a:rPr lang="en-GB" altLang="zh-CN" sz="2400" b="0" dirty="0" err="1"/>
              <a:t>TilePane</a:t>
            </a:r>
            <a:r>
              <a:rPr lang="en-GB" altLang="zh-CN" sz="2400" b="0" dirty="0"/>
              <a:t>(</a:t>
            </a:r>
            <a:r>
              <a:rPr lang="en-GB" altLang="zh-CN" sz="2400" b="0" dirty="0" err="1"/>
              <a:t>Orientation.VERTICAL</a:t>
            </a:r>
            <a:r>
              <a:rPr lang="en-GB" altLang="zh-CN" sz="2400" b="0" dirty="0"/>
              <a:t>); </a:t>
            </a:r>
            <a:r>
              <a:rPr lang="en-GB" altLang="zh-CN" sz="2400" b="0" dirty="0" err="1"/>
              <a:t>tile.setTileAlignment</a:t>
            </a:r>
            <a:r>
              <a:rPr lang="en-GB" altLang="zh-CN" sz="2400" b="0" dirty="0"/>
              <a:t>(</a:t>
            </a:r>
            <a:r>
              <a:rPr lang="en-GB" altLang="zh-CN" sz="2400" b="0" dirty="0" err="1"/>
              <a:t>Pos.CENTER_LEFT</a:t>
            </a:r>
            <a:r>
              <a:rPr lang="en-GB" altLang="zh-CN" sz="2400" b="0" dirty="0"/>
              <a:t>); </a:t>
            </a:r>
            <a:r>
              <a:rPr lang="en-GB" altLang="zh-CN" sz="2400" b="0" dirty="0" err="1"/>
              <a:t>tile.setPrefRows</a:t>
            </a:r>
            <a:r>
              <a:rPr lang="en-GB" altLang="zh-CN" sz="2400" b="0" dirty="0"/>
              <a:t>(10); </a:t>
            </a:r>
          </a:p>
          <a:p>
            <a:r>
              <a:rPr lang="en-GB" altLang="zh-CN" sz="2400" b="0" dirty="0"/>
              <a:t>for (</a:t>
            </a:r>
            <a:r>
              <a:rPr lang="en-GB" altLang="zh-CN" sz="2400" b="0" dirty="0" err="1"/>
              <a:t>int</a:t>
            </a:r>
            <a:r>
              <a:rPr lang="en-GB" altLang="zh-CN" sz="2400" b="0" dirty="0"/>
              <a:t> </a:t>
            </a:r>
            <a:r>
              <a:rPr lang="en-GB" altLang="zh-CN" sz="2400" b="0" dirty="0" err="1"/>
              <a:t>i</a:t>
            </a:r>
            <a:r>
              <a:rPr lang="en-GB" altLang="zh-CN" sz="2400" b="0" dirty="0"/>
              <a:t> = 0; </a:t>
            </a:r>
            <a:r>
              <a:rPr lang="en-GB" altLang="zh-CN" sz="2400" b="0" dirty="0" err="1"/>
              <a:t>i</a:t>
            </a:r>
            <a:r>
              <a:rPr lang="en-GB" altLang="zh-CN" sz="2400" b="0" dirty="0"/>
              <a:t> &lt; 50; </a:t>
            </a:r>
            <a:r>
              <a:rPr lang="en-GB" altLang="zh-CN" sz="2400" b="0" dirty="0" err="1"/>
              <a:t>i</a:t>
            </a:r>
            <a:r>
              <a:rPr lang="en-GB" altLang="zh-CN" sz="2400" b="0" dirty="0"/>
              <a:t>++) { </a:t>
            </a:r>
            <a:r>
              <a:rPr lang="en-GB" altLang="zh-CN" sz="2400" b="0" dirty="0" err="1"/>
              <a:t>tile.getChildren</a:t>
            </a:r>
            <a:r>
              <a:rPr lang="en-GB" altLang="zh-CN" sz="2400" b="0" dirty="0"/>
              <a:t>().add(new </a:t>
            </a:r>
            <a:r>
              <a:rPr lang="en-US" altLang="zh-CN" sz="2400" b="0" dirty="0"/>
              <a:t>Button</a:t>
            </a:r>
            <a:r>
              <a:rPr lang="en-GB" altLang="zh-CN" sz="2400" b="0" dirty="0"/>
              <a:t>(...)); }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5693" y="188640"/>
            <a:ext cx="8328025" cy="60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lnSpc>
                <a:spcPts val="4600"/>
              </a:lnSpc>
              <a:buFont typeface="Wingdings" panose="05000000000000000000" pitchFamily="2" charset="2"/>
              <a:buChar char="u"/>
              <a:defRPr/>
            </a:pPr>
            <a:r>
              <a:rPr lang="en-US" altLang="zh-CN" sz="2800"/>
              <a:t>JavaFX</a:t>
            </a:r>
            <a:r>
              <a:rPr lang="zh-CN" altLang="en-US" sz="2800"/>
              <a:t>包的层次</a:t>
            </a:r>
            <a:r>
              <a:rPr lang="zh-CN" altLang="zh-CN" sz="2800"/>
              <a:t>：</a:t>
            </a:r>
            <a:endParaRPr lang="en-US" altLang="zh-CN" sz="2800"/>
          </a:p>
        </p:txBody>
      </p:sp>
      <p:sp>
        <p:nvSpPr>
          <p:cNvPr id="6" name="矩形 5"/>
          <p:cNvSpPr/>
          <p:nvPr/>
        </p:nvSpPr>
        <p:spPr>
          <a:xfrm>
            <a:off x="5004048" y="1037049"/>
            <a:ext cx="316835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>
                <a:solidFill>
                  <a:srgbClr val="0033CC"/>
                </a:solidFill>
                <a:latin typeface="DejaVu Sans"/>
              </a:rPr>
              <a:t>（动画）</a:t>
            </a:r>
            <a:endParaRPr lang="en-US" altLang="zh-CN" sz="2000">
              <a:solidFill>
                <a:srgbClr val="0033CC"/>
              </a:solidFill>
              <a:latin typeface="DejaVu Sans"/>
            </a:endParaRPr>
          </a:p>
          <a:p>
            <a:pPr>
              <a:buFont typeface="Arial" panose="020B0604020202090204" pitchFamily="34" charset="0"/>
              <a:buChar char="•"/>
            </a:pPr>
            <a:r>
              <a:rPr lang="en-US" altLang="zh-CN" sz="2000" b="0" i="0" u="none" strike="noStrike">
                <a:solidFill>
                  <a:srgbClr val="4A6782"/>
                </a:solidFill>
                <a:effectLst/>
                <a:latin typeface="DejaVu Sans"/>
                <a:hlinkClick r:id="rId3"/>
              </a:rPr>
              <a:t>javafx.animation</a:t>
            </a:r>
            <a:endParaRPr lang="en-US" altLang="zh-CN" sz="2000" b="0" i="0">
              <a:solidFill>
                <a:srgbClr val="353833"/>
              </a:solidFill>
              <a:effectLst/>
              <a:latin typeface="DejaVu Sans"/>
            </a:endParaRPr>
          </a:p>
          <a:p>
            <a:endParaRPr lang="en-US" altLang="zh-CN" sz="2000" b="0">
              <a:solidFill>
                <a:srgbClr val="353833"/>
              </a:solidFill>
              <a:latin typeface="DejaVu Sans"/>
            </a:endParaRPr>
          </a:p>
          <a:p>
            <a:r>
              <a:rPr lang="zh-CN" altLang="en-US" sz="2000">
                <a:solidFill>
                  <a:srgbClr val="0033CC"/>
                </a:solidFill>
                <a:latin typeface="DejaVu Sans"/>
              </a:rPr>
              <a:t>（多媒体）</a:t>
            </a:r>
            <a:endParaRPr lang="en-US" altLang="zh-CN" sz="2000">
              <a:solidFill>
                <a:srgbClr val="0033CC"/>
              </a:solidFill>
              <a:latin typeface="DejaVu Sans"/>
            </a:endParaRPr>
          </a:p>
          <a:p>
            <a:pPr>
              <a:buFont typeface="Arial" panose="020B0604020202090204" pitchFamily="34" charset="0"/>
              <a:buChar char="•"/>
            </a:pPr>
            <a:r>
              <a:rPr lang="en-US" altLang="zh-CN" sz="2000" b="0" i="0" u="none" strike="noStrike">
                <a:solidFill>
                  <a:srgbClr val="4A6782"/>
                </a:solidFill>
                <a:effectLst/>
                <a:latin typeface="DejaVu Sans"/>
                <a:hlinkClick r:id="rId4"/>
              </a:rPr>
              <a:t>javafx.scene.image</a:t>
            </a:r>
            <a:r>
              <a:rPr lang="en-US" altLang="zh-CN" sz="2000" b="0" i="0">
                <a:solidFill>
                  <a:srgbClr val="353833"/>
                </a:solidFill>
                <a:effectLst/>
                <a:latin typeface="DejaVu Sans"/>
              </a:rPr>
              <a:t> </a:t>
            </a:r>
          </a:p>
          <a:p>
            <a:pPr>
              <a:buFont typeface="Arial" panose="020B0604020202090204" pitchFamily="34" charset="0"/>
              <a:buChar char="•"/>
            </a:pPr>
            <a:r>
              <a:rPr lang="en-US" altLang="zh-CN" sz="2000" b="0" i="0" u="none" strike="noStrike">
                <a:solidFill>
                  <a:srgbClr val="4A6782"/>
                </a:solidFill>
                <a:effectLst/>
                <a:latin typeface="DejaVu Sans"/>
                <a:hlinkClick r:id="rId5"/>
              </a:rPr>
              <a:t>javafx.scene.media</a:t>
            </a:r>
            <a:endParaRPr lang="en-US" altLang="zh-CN" sz="2000" b="0" i="0">
              <a:solidFill>
                <a:srgbClr val="353833"/>
              </a:solidFill>
              <a:effectLst/>
              <a:latin typeface="DejaVu Sans"/>
            </a:endParaRPr>
          </a:p>
          <a:p>
            <a:endParaRPr lang="en-US" altLang="zh-CN" sz="2000" b="0">
              <a:solidFill>
                <a:srgbClr val="353833"/>
              </a:solidFill>
              <a:latin typeface="DejaVu Sans"/>
            </a:endParaRPr>
          </a:p>
          <a:p>
            <a:r>
              <a:rPr lang="zh-CN" altLang="en-US" sz="2000">
                <a:solidFill>
                  <a:srgbClr val="0033CC"/>
                </a:solidFill>
                <a:latin typeface="DejaVu Sans"/>
              </a:rPr>
              <a:t>（嵌入</a:t>
            </a:r>
            <a:r>
              <a:rPr lang="en-US" altLang="zh-CN" sz="2000">
                <a:solidFill>
                  <a:srgbClr val="0033CC"/>
                </a:solidFill>
                <a:latin typeface="DejaVu Sans"/>
              </a:rPr>
              <a:t>swing</a:t>
            </a:r>
            <a:r>
              <a:rPr lang="zh-CN" altLang="en-US" sz="2000">
                <a:solidFill>
                  <a:srgbClr val="0033CC"/>
                </a:solidFill>
                <a:latin typeface="DejaVu Sans"/>
              </a:rPr>
              <a:t>）</a:t>
            </a:r>
            <a:endParaRPr lang="en-US" altLang="zh-CN" sz="2000">
              <a:solidFill>
                <a:srgbClr val="0033CC"/>
              </a:solidFill>
              <a:latin typeface="DejaVu Sans"/>
            </a:endParaRPr>
          </a:p>
          <a:p>
            <a:pPr>
              <a:buFont typeface="Arial" panose="020B0604020202090204" pitchFamily="34" charset="0"/>
              <a:buChar char="•"/>
            </a:pPr>
            <a:r>
              <a:rPr lang="en-US" altLang="zh-CN" sz="2000" b="0" i="0" u="none" strike="noStrike">
                <a:solidFill>
                  <a:srgbClr val="4A6782"/>
                </a:solidFill>
                <a:effectLst/>
                <a:latin typeface="DejaVu Sans"/>
                <a:hlinkClick r:id="rId6"/>
              </a:rPr>
              <a:t>javafx.embed.swing</a:t>
            </a:r>
            <a:endParaRPr lang="en-US" altLang="zh-CN" sz="2000" b="0" i="0">
              <a:solidFill>
                <a:srgbClr val="353833"/>
              </a:solidFill>
              <a:effectLst/>
              <a:latin typeface="DejaVu Sans"/>
            </a:endParaRPr>
          </a:p>
          <a:p>
            <a:pPr>
              <a:buFont typeface="Arial" panose="020B0604020202090204" pitchFamily="34" charset="0"/>
              <a:buChar char="•"/>
            </a:pPr>
            <a:endParaRPr lang="en-US" altLang="zh-CN" sz="2000" b="0">
              <a:solidFill>
                <a:srgbClr val="353833"/>
              </a:solidFill>
              <a:latin typeface="DejaVu Sans"/>
            </a:endParaRPr>
          </a:p>
          <a:p>
            <a:r>
              <a:rPr lang="zh-CN" altLang="en-US" sz="2000" i="0">
                <a:solidFill>
                  <a:srgbClr val="0033CC"/>
                </a:solidFill>
                <a:effectLst/>
                <a:latin typeface="DejaVu Sans"/>
              </a:rPr>
              <a:t>（</a:t>
            </a:r>
            <a:r>
              <a:rPr lang="en-US" altLang="zh-CN" sz="2000" i="0">
                <a:solidFill>
                  <a:srgbClr val="0033CC"/>
                </a:solidFill>
                <a:effectLst/>
                <a:latin typeface="DejaVu Sans"/>
              </a:rPr>
              <a:t>web</a:t>
            </a:r>
            <a:r>
              <a:rPr lang="zh-CN" altLang="en-US" sz="2000" i="0">
                <a:solidFill>
                  <a:srgbClr val="0033CC"/>
                </a:solidFill>
                <a:effectLst/>
                <a:latin typeface="DejaVu Sans"/>
              </a:rPr>
              <a:t>相关）</a:t>
            </a:r>
            <a:endParaRPr lang="en-US" altLang="zh-CN" sz="2000" i="0">
              <a:solidFill>
                <a:srgbClr val="0033CC"/>
              </a:solidFill>
              <a:effectLst/>
              <a:latin typeface="DejaVu Sans"/>
            </a:endParaRPr>
          </a:p>
          <a:p>
            <a:pPr>
              <a:buFont typeface="Arial" panose="020B0604020202090204" pitchFamily="34" charset="0"/>
              <a:buChar char="•"/>
            </a:pPr>
            <a:r>
              <a:rPr lang="en-US" altLang="zh-CN" sz="2000" b="0" i="0" u="none" strike="noStrike">
                <a:solidFill>
                  <a:srgbClr val="4A6782"/>
                </a:solidFill>
                <a:effectLst/>
                <a:latin typeface="DejaVu Sans"/>
                <a:hlinkClick r:id="rId7"/>
              </a:rPr>
              <a:t>javafx.scene.web</a:t>
            </a:r>
            <a:r>
              <a:rPr lang="en-US" altLang="zh-CN" sz="2000" b="0" i="0">
                <a:solidFill>
                  <a:srgbClr val="353833"/>
                </a:solidFill>
                <a:effectLst/>
                <a:latin typeface="DejaVu Sans"/>
              </a:rPr>
              <a:t> </a:t>
            </a:r>
          </a:p>
        </p:txBody>
      </p:sp>
      <p:sp>
        <p:nvSpPr>
          <p:cNvPr id="7" name="矩形 6"/>
          <p:cNvSpPr/>
          <p:nvPr/>
        </p:nvSpPr>
        <p:spPr>
          <a:xfrm>
            <a:off x="971600" y="1037049"/>
            <a:ext cx="4572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>
                <a:solidFill>
                  <a:srgbClr val="0033CC"/>
                </a:solidFill>
                <a:latin typeface="DejaVu Sans"/>
              </a:rPr>
              <a:t>（</a:t>
            </a:r>
            <a:r>
              <a:rPr lang="en-US" altLang="zh-CN" sz="2000">
                <a:solidFill>
                  <a:srgbClr val="0033CC"/>
                </a:solidFill>
                <a:latin typeface="DejaVu Sans"/>
              </a:rPr>
              <a:t>JavaFX</a:t>
            </a:r>
            <a:r>
              <a:rPr lang="zh-CN" altLang="en-US" sz="2000">
                <a:solidFill>
                  <a:srgbClr val="0033CC"/>
                </a:solidFill>
                <a:latin typeface="DejaVu Sans"/>
              </a:rPr>
              <a:t>基础）</a:t>
            </a:r>
            <a:endParaRPr lang="en-US" altLang="zh-CN" sz="2000">
              <a:solidFill>
                <a:srgbClr val="0033CC"/>
              </a:solidFill>
              <a:latin typeface="DejaVu Sans"/>
              <a:hlinkClick r:id="rId8"/>
            </a:endParaRPr>
          </a:p>
          <a:p>
            <a:pPr>
              <a:buFont typeface="Arial" panose="020B0604020202090204" pitchFamily="34" charset="0"/>
              <a:buChar char="•"/>
            </a:pPr>
            <a:r>
              <a:rPr lang="en-US" altLang="zh-CN" sz="2000" b="0" i="0" u="none" strike="noStrike">
                <a:solidFill>
                  <a:srgbClr val="4A6782"/>
                </a:solidFill>
                <a:effectLst/>
                <a:latin typeface="DejaVu Sans"/>
                <a:hlinkClick r:id="rId8"/>
              </a:rPr>
              <a:t>javafx.application</a:t>
            </a:r>
            <a:r>
              <a:rPr lang="en-US" altLang="zh-CN" sz="2000" b="0" i="0">
                <a:solidFill>
                  <a:srgbClr val="353833"/>
                </a:solidFill>
                <a:effectLst/>
                <a:latin typeface="DejaVu Sans"/>
              </a:rPr>
              <a:t> </a:t>
            </a:r>
          </a:p>
          <a:p>
            <a:pPr>
              <a:buFont typeface="Arial" panose="020B0604020202090204" pitchFamily="34" charset="0"/>
              <a:buChar char="•"/>
            </a:pPr>
            <a:r>
              <a:rPr lang="en-US" altLang="zh-CN" sz="2000" b="0" i="0" u="none" strike="noStrike">
                <a:solidFill>
                  <a:srgbClr val="4A6782"/>
                </a:solidFill>
                <a:effectLst/>
                <a:latin typeface="DejaVu Sans"/>
                <a:hlinkClick r:id="rId9"/>
              </a:rPr>
              <a:t>javafx.stage</a:t>
            </a:r>
            <a:endParaRPr lang="en-US" altLang="zh-CN" sz="2000" b="0" i="0">
              <a:solidFill>
                <a:srgbClr val="353833"/>
              </a:solidFill>
              <a:effectLst/>
              <a:latin typeface="DejaVu Sans"/>
            </a:endParaRPr>
          </a:p>
          <a:p>
            <a:pPr>
              <a:buFont typeface="Arial" panose="020B0604020202090204" pitchFamily="34" charset="0"/>
              <a:buChar char="•"/>
            </a:pPr>
            <a:r>
              <a:rPr lang="en-US" altLang="zh-CN" sz="2000" b="0" i="0" u="none" strike="noStrike">
                <a:solidFill>
                  <a:srgbClr val="4A6782"/>
                </a:solidFill>
                <a:effectLst/>
                <a:latin typeface="DejaVu Sans"/>
                <a:hlinkClick r:id="rId10"/>
              </a:rPr>
              <a:t>javafx.scene</a:t>
            </a:r>
            <a:r>
              <a:rPr lang="en-US" altLang="zh-CN" sz="2000" b="0" i="0">
                <a:solidFill>
                  <a:srgbClr val="353833"/>
                </a:solidFill>
                <a:effectLst/>
                <a:latin typeface="DejaVu Sans"/>
              </a:rPr>
              <a:t>,</a:t>
            </a:r>
          </a:p>
          <a:p>
            <a:pPr>
              <a:buFont typeface="Arial" panose="020B0604020202090204" pitchFamily="34" charset="0"/>
              <a:buChar char="•"/>
            </a:pPr>
            <a:endParaRPr lang="en-US" altLang="zh-CN" sz="2000" b="0" i="0">
              <a:solidFill>
                <a:srgbClr val="353833"/>
              </a:solidFill>
              <a:effectLst/>
              <a:latin typeface="DejaVu Sans"/>
            </a:endParaRPr>
          </a:p>
          <a:p>
            <a:r>
              <a:rPr lang="zh-CN" altLang="en-US" sz="2000" i="0">
                <a:solidFill>
                  <a:srgbClr val="0033CC"/>
                </a:solidFill>
                <a:effectLst/>
                <a:latin typeface="DejaVu Sans"/>
              </a:rPr>
              <a:t>（</a:t>
            </a:r>
            <a:r>
              <a:rPr lang="en-US" altLang="zh-CN" sz="2000" i="0">
                <a:solidFill>
                  <a:srgbClr val="0033CC"/>
                </a:solidFill>
                <a:effectLst/>
                <a:latin typeface="DejaVu Sans"/>
              </a:rPr>
              <a:t>GUI</a:t>
            </a:r>
            <a:r>
              <a:rPr lang="zh-CN" altLang="en-US" sz="2000" i="0">
                <a:solidFill>
                  <a:srgbClr val="0033CC"/>
                </a:solidFill>
                <a:effectLst/>
                <a:latin typeface="DejaVu Sans"/>
              </a:rPr>
              <a:t>与事件处理）</a:t>
            </a:r>
            <a:endParaRPr lang="en-US" altLang="zh-CN" sz="2000" i="0">
              <a:solidFill>
                <a:srgbClr val="0033CC"/>
              </a:solidFill>
              <a:effectLst/>
              <a:latin typeface="DejaVu Sans"/>
            </a:endParaRPr>
          </a:p>
          <a:p>
            <a:pPr>
              <a:buFont typeface="Arial" panose="020B0604020202090204" pitchFamily="34" charset="0"/>
              <a:buChar char="•"/>
            </a:pPr>
            <a:r>
              <a:rPr lang="en-US" altLang="zh-CN" sz="2000" b="0" i="0" u="none" strike="noStrike">
                <a:solidFill>
                  <a:srgbClr val="4A6782"/>
                </a:solidFill>
                <a:effectLst/>
                <a:latin typeface="DejaVu Sans"/>
                <a:hlinkClick r:id="rId11"/>
              </a:rPr>
              <a:t>javafx.fxml</a:t>
            </a:r>
            <a:endParaRPr lang="en-US" altLang="zh-CN" sz="2000" b="0" i="0">
              <a:solidFill>
                <a:srgbClr val="353833"/>
              </a:solidFill>
              <a:effectLst/>
              <a:latin typeface="DejaVu Sans"/>
            </a:endParaRPr>
          </a:p>
          <a:p>
            <a:pPr>
              <a:buFont typeface="Arial" panose="020B0604020202090204" pitchFamily="34" charset="0"/>
              <a:buChar char="•"/>
            </a:pPr>
            <a:r>
              <a:rPr lang="en-US" altLang="zh-CN" sz="2000" b="0" i="0" u="none" strike="noStrike">
                <a:solidFill>
                  <a:srgbClr val="4A6782"/>
                </a:solidFill>
                <a:effectLst/>
                <a:latin typeface="DejaVu Sans"/>
                <a:hlinkClick r:id="rId12"/>
              </a:rPr>
              <a:t>javafx.scene.layout</a:t>
            </a:r>
            <a:r>
              <a:rPr lang="en-US" altLang="zh-CN" sz="2000" b="0" i="0">
                <a:solidFill>
                  <a:srgbClr val="353833"/>
                </a:solidFill>
                <a:effectLst/>
                <a:latin typeface="DejaVu Sans"/>
              </a:rPr>
              <a:t> </a:t>
            </a:r>
          </a:p>
          <a:p>
            <a:pPr>
              <a:buFont typeface="Arial" panose="020B0604020202090204" pitchFamily="34" charset="0"/>
              <a:buChar char="•"/>
            </a:pPr>
            <a:r>
              <a:rPr lang="en-US" altLang="zh-CN" sz="2000" b="0" i="0" u="none" strike="noStrike">
                <a:solidFill>
                  <a:srgbClr val="4A6782"/>
                </a:solidFill>
                <a:effectLst/>
                <a:latin typeface="DejaVu Sans"/>
                <a:hlinkClick r:id="rId13"/>
              </a:rPr>
              <a:t>javafx.scene.control</a:t>
            </a:r>
            <a:endParaRPr lang="en-US" altLang="zh-CN" sz="2000" b="0" i="0">
              <a:solidFill>
                <a:srgbClr val="353833"/>
              </a:solidFill>
              <a:effectLst/>
              <a:latin typeface="DejaVu Sans"/>
            </a:endParaRPr>
          </a:p>
          <a:p>
            <a:pPr>
              <a:buFont typeface="Arial" panose="020B0604020202090204" pitchFamily="34" charset="0"/>
              <a:buChar char="•"/>
            </a:pPr>
            <a:r>
              <a:rPr lang="en-US" altLang="zh-CN" sz="2000" b="0" i="0" u="none" strike="noStrike">
                <a:solidFill>
                  <a:srgbClr val="4A6782"/>
                </a:solidFill>
                <a:effectLst/>
                <a:latin typeface="DejaVu Sans"/>
                <a:hlinkClick r:id="rId14"/>
              </a:rPr>
              <a:t>javafx.scene.input</a:t>
            </a:r>
            <a:r>
              <a:rPr lang="en-US" altLang="zh-CN" sz="2000" b="0" i="0">
                <a:solidFill>
                  <a:srgbClr val="353833"/>
                </a:solidFill>
                <a:effectLst/>
                <a:latin typeface="DejaVu Sans"/>
              </a:rPr>
              <a:t> </a:t>
            </a:r>
          </a:p>
          <a:p>
            <a:pPr>
              <a:buFont typeface="Arial" panose="020B0604020202090204" pitchFamily="34" charset="0"/>
              <a:buChar char="•"/>
            </a:pPr>
            <a:r>
              <a:rPr lang="en-US" altLang="zh-CN" sz="2000" b="0" i="0" u="none" strike="noStrike">
                <a:solidFill>
                  <a:srgbClr val="4A6782"/>
                </a:solidFill>
                <a:effectLst/>
                <a:latin typeface="DejaVu Sans"/>
                <a:hlinkClick r:id="rId15"/>
              </a:rPr>
              <a:t>javafx.event</a:t>
            </a:r>
            <a:endParaRPr lang="en-US" altLang="zh-CN" sz="2000" b="0" i="0" u="none" strike="noStrike">
              <a:solidFill>
                <a:srgbClr val="4A6782"/>
              </a:solidFill>
              <a:effectLst/>
              <a:latin typeface="DejaVu Sans"/>
            </a:endParaRPr>
          </a:p>
          <a:p>
            <a:pPr>
              <a:buFont typeface="Arial" panose="020B0604020202090204" pitchFamily="34" charset="0"/>
              <a:buChar char="•"/>
            </a:pPr>
            <a:endParaRPr lang="en-US" altLang="zh-CN" sz="2000" b="0">
              <a:solidFill>
                <a:srgbClr val="4A6782"/>
              </a:solidFill>
              <a:latin typeface="DejaVu Sans"/>
            </a:endParaRPr>
          </a:p>
          <a:p>
            <a:r>
              <a:rPr lang="zh-CN" altLang="en-US" sz="2000" i="0">
                <a:solidFill>
                  <a:srgbClr val="0033CC"/>
                </a:solidFill>
                <a:effectLst/>
                <a:latin typeface="DejaVu Sans"/>
              </a:rPr>
              <a:t>（</a:t>
            </a:r>
            <a:r>
              <a:rPr lang="en-US" altLang="zh-CN" sz="2000" i="0">
                <a:solidFill>
                  <a:srgbClr val="0033CC"/>
                </a:solidFill>
                <a:effectLst/>
                <a:latin typeface="DejaVu Sans"/>
              </a:rPr>
              <a:t>2D</a:t>
            </a:r>
            <a:r>
              <a:rPr lang="zh-CN" altLang="en-US" sz="2000" i="0">
                <a:solidFill>
                  <a:srgbClr val="0033CC"/>
                </a:solidFill>
                <a:effectLst/>
                <a:latin typeface="DejaVu Sans"/>
              </a:rPr>
              <a:t>与</a:t>
            </a:r>
            <a:r>
              <a:rPr lang="en-US" altLang="zh-CN" sz="2000" i="0">
                <a:solidFill>
                  <a:srgbClr val="0033CC"/>
                </a:solidFill>
                <a:effectLst/>
                <a:latin typeface="DejaVu Sans"/>
              </a:rPr>
              <a:t>3D</a:t>
            </a:r>
            <a:r>
              <a:rPr lang="zh-CN" altLang="en-US" sz="2000" i="0">
                <a:solidFill>
                  <a:srgbClr val="0033CC"/>
                </a:solidFill>
                <a:effectLst/>
                <a:latin typeface="DejaVu Sans"/>
              </a:rPr>
              <a:t>图形）</a:t>
            </a:r>
            <a:endParaRPr lang="en-US" altLang="zh-CN" sz="2000" i="0">
              <a:solidFill>
                <a:srgbClr val="0033CC"/>
              </a:solidFill>
              <a:effectLst/>
              <a:latin typeface="DejaVu Sans"/>
            </a:endParaRPr>
          </a:p>
          <a:p>
            <a:pPr>
              <a:buFont typeface="Arial" panose="020B0604020202090204" pitchFamily="34" charset="0"/>
              <a:buChar char="•"/>
            </a:pPr>
            <a:r>
              <a:rPr lang="en-US" altLang="zh-CN" sz="2000" b="0" i="0" u="none" strike="noStrike">
                <a:solidFill>
                  <a:srgbClr val="4A6782"/>
                </a:solidFill>
                <a:effectLst/>
                <a:latin typeface="DejaVu Sans"/>
                <a:hlinkClick r:id="rId16"/>
              </a:rPr>
              <a:t>javafx.scene.canvas</a:t>
            </a:r>
            <a:r>
              <a:rPr lang="en-US" altLang="zh-CN" sz="2000" b="0" i="0">
                <a:solidFill>
                  <a:srgbClr val="353833"/>
                </a:solidFill>
                <a:effectLst/>
                <a:latin typeface="DejaVu Sans"/>
              </a:rPr>
              <a:t> </a:t>
            </a:r>
          </a:p>
          <a:p>
            <a:pPr>
              <a:buFont typeface="Arial" panose="020B0604020202090204" pitchFamily="34" charset="0"/>
              <a:buChar char="•"/>
            </a:pPr>
            <a:r>
              <a:rPr lang="en-US" altLang="zh-CN" sz="2000" b="0" i="0" u="none" strike="noStrike">
                <a:solidFill>
                  <a:srgbClr val="4A6782"/>
                </a:solidFill>
                <a:effectLst/>
                <a:latin typeface="DejaVu Sans"/>
                <a:hlinkClick r:id="rId17"/>
              </a:rPr>
              <a:t>javafx.scene.shape</a:t>
            </a:r>
            <a:endParaRPr lang="en-US" altLang="zh-CN" sz="2000" b="0" i="0">
              <a:solidFill>
                <a:srgbClr val="353833"/>
              </a:solidFill>
              <a:effectLst/>
              <a:latin typeface="DejaVu Sans"/>
            </a:endParaRPr>
          </a:p>
          <a:p>
            <a:pPr>
              <a:buFont typeface="Arial" panose="020B0604020202090204" pitchFamily="34" charset="0"/>
              <a:buChar char="•"/>
            </a:pPr>
            <a:r>
              <a:rPr lang="en-US" altLang="zh-CN" sz="2000" b="0" i="0" u="none" strike="noStrike">
                <a:solidFill>
                  <a:srgbClr val="4A6782"/>
                </a:solidFill>
                <a:effectLst/>
                <a:latin typeface="DejaVu Sans"/>
                <a:hlinkClick r:id="rId18"/>
              </a:rPr>
              <a:t>javafx.scene.paint</a:t>
            </a:r>
            <a:endParaRPr lang="en-US" altLang="zh-CN" sz="2000" b="0" i="0">
              <a:solidFill>
                <a:srgbClr val="353833"/>
              </a:solidFill>
              <a:effectLst/>
              <a:latin typeface="DejaVu Sans"/>
            </a:endParaRPr>
          </a:p>
          <a:p>
            <a:pPr>
              <a:buFont typeface="Arial" panose="020B0604020202090204" pitchFamily="34" charset="0"/>
              <a:buChar char="•"/>
            </a:pPr>
            <a:r>
              <a:rPr lang="en-US" altLang="zh-CN" sz="2000" b="0" i="0" u="none" strike="noStrike">
                <a:solidFill>
                  <a:srgbClr val="4A6782"/>
                </a:solidFill>
                <a:effectLst/>
                <a:latin typeface="DejaVu Sans"/>
                <a:hlinkClick r:id="rId19"/>
              </a:rPr>
              <a:t>javafx.scene.transform </a:t>
            </a:r>
            <a:r>
              <a:rPr lang="en-US" altLang="zh-CN" sz="2000" b="0" i="0">
                <a:solidFill>
                  <a:srgbClr val="353833"/>
                </a:solidFill>
                <a:effectLst/>
                <a:latin typeface="DejaVu Sans"/>
              </a:rPr>
              <a:t> </a:t>
            </a:r>
          </a:p>
          <a:p>
            <a:pPr>
              <a:buFont typeface="Arial" panose="020B0604020202090204" pitchFamily="34" charset="0"/>
              <a:buChar char="•"/>
            </a:pPr>
            <a:r>
              <a:rPr lang="en-US" altLang="zh-CN" sz="2000" b="0" i="0" u="none" strike="noStrike">
                <a:solidFill>
                  <a:srgbClr val="4A6782"/>
                </a:solidFill>
                <a:effectLst/>
                <a:latin typeface="DejaVu Sans"/>
                <a:hlinkClick r:id="rId20"/>
              </a:rPr>
              <a:t>javafx.geometry</a:t>
            </a:r>
            <a:endParaRPr lang="en-US" altLang="zh-CN" sz="2000" b="0" i="0">
              <a:solidFill>
                <a:srgbClr val="353833"/>
              </a:solidFill>
              <a:effectLst/>
              <a:latin typeface="DejaVu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t>30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55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CN" altLang="zh-CN" sz="40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19456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pPr marL="201295" indent="0" eaLnBrk="1" hangingPunct="1"/>
            <a:r>
              <a:rPr lang="en-GB" altLang="zh-CN" dirty="0" err="1"/>
              <a:t>TitlePane</a:t>
            </a:r>
            <a:r>
              <a:rPr lang="zh-CN" altLang="en-US" sz="3200" dirty="0"/>
              <a:t>：</a:t>
            </a:r>
            <a:endParaRPr lang="en-GB" altLang="zh-CN" dirty="0"/>
          </a:p>
          <a:p>
            <a:pPr lvl="1"/>
            <a:r>
              <a:rPr lang="en-GB" altLang="zh-CN" dirty="0" err="1"/>
              <a:t>TitledPane</a:t>
            </a:r>
            <a:r>
              <a:rPr lang="en-GB" altLang="zh-CN" dirty="0"/>
              <a:t> </a:t>
            </a:r>
            <a:r>
              <a:rPr lang="zh-CN" altLang="en-GB" dirty="0"/>
              <a:t>是</a:t>
            </a:r>
            <a:r>
              <a:rPr lang="zh-CN" altLang="en-US" dirty="0"/>
              <a:t>一个关闭和打开的有标题的</a:t>
            </a:r>
            <a:r>
              <a:rPr lang="en-GB" altLang="zh-CN" dirty="0"/>
              <a:t>panel</a:t>
            </a:r>
            <a:endParaRPr lang="en-US" altLang="zh-CN" sz="2400" dirty="0">
              <a:solidFill>
                <a:srgbClr val="000000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2599411"/>
            <a:ext cx="2095500" cy="251127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/>
          <p:cNvSpPr>
            <a:spLocks noGrp="1"/>
          </p:cNvSpPr>
          <p:nvPr>
            <p:ph type="sldNum" sz="quarter" idx="10"/>
          </p:nvPr>
        </p:nvSpPr>
        <p:spPr bwMode="auto">
          <a:xfrm>
            <a:off x="454969" y="5020419"/>
            <a:ext cx="2133600" cy="476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 sz="1100">
                <a:latin typeface="Lucida Sans Unicode" panose="020B0602030504020204" pitchFamily="34" charset="0"/>
              </a:rPr>
              <a:t>31</a:t>
            </a:fld>
            <a:endParaRPr lang="en-US" altLang="zh-CN" sz="1100">
              <a:latin typeface="Lucida Sans Unicode" panose="020B0602030504020204" pitchFamily="34" charset="0"/>
            </a:endParaRPr>
          </a:p>
        </p:txBody>
      </p:sp>
      <p:sp>
        <p:nvSpPr>
          <p:cNvPr id="19456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3568" y="116632"/>
            <a:ext cx="8328025" cy="4525962"/>
          </a:xfrm>
        </p:spPr>
        <p:txBody>
          <a:bodyPr/>
          <a:lstStyle/>
          <a:p>
            <a:pPr marL="201295" indent="0" eaLnBrk="1" hangingPunct="1"/>
            <a:r>
              <a:rPr lang="en-GB" altLang="zh-CN" sz="2400" dirty="0"/>
              <a:t>Example</a:t>
            </a:r>
            <a:r>
              <a:rPr lang="zh-CN" altLang="en-US" sz="2400" dirty="0"/>
              <a:t>：</a:t>
            </a:r>
            <a:endParaRPr lang="en-GB" altLang="zh-CN" sz="2400" dirty="0"/>
          </a:p>
          <a:p>
            <a:pPr lvl="1"/>
            <a:endParaRPr lang="en-GB" altLang="zh-CN" sz="2000" dirty="0"/>
          </a:p>
          <a:p>
            <a:pPr lvl="1"/>
            <a:endParaRPr lang="en-GB" altLang="zh-CN" sz="2000" dirty="0"/>
          </a:p>
          <a:p>
            <a:pPr marL="457200" lvl="1" indent="0" eaLnBrk="1" hangingPunct="1"/>
            <a:endParaRPr lang="en-US" altLang="zh-CN" sz="1800" dirty="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91457" y="594895"/>
            <a:ext cx="8556624" cy="306705"/>
          </a:xfrm>
          <a:prstGeom prst="rect">
            <a:avLst/>
          </a:prstGeom>
          <a:solidFill>
            <a:srgbClr val="FFC819"/>
          </a:solidFill>
        </p:spPr>
        <p:txBody>
          <a:bodyPr wrap="square">
            <a:spAutoFit/>
          </a:bodyPr>
          <a:lstStyle/>
          <a:p>
            <a:r>
              <a:rPr lang="en-GB" altLang="zh-CN" sz="1400" b="0" dirty="0" err="1"/>
              <a:t>TitledPane</a:t>
            </a:r>
            <a:r>
              <a:rPr lang="en-GB" altLang="zh-CN" sz="1400" b="0" dirty="0"/>
              <a:t> </a:t>
            </a:r>
            <a:r>
              <a:rPr lang="en-GB" altLang="zh-CN" sz="1400" b="0" dirty="0" err="1"/>
              <a:t>titledPane</a:t>
            </a:r>
            <a:r>
              <a:rPr lang="en-GB" altLang="zh-CN" sz="1400" b="0" dirty="0"/>
              <a:t> = new </a:t>
            </a:r>
            <a:r>
              <a:rPr lang="en-GB" altLang="zh-CN" sz="1400" b="0" dirty="0" err="1"/>
              <a:t>TitledPane</a:t>
            </a:r>
            <a:r>
              <a:rPr lang="en-GB" altLang="zh-CN" sz="1400" b="0" dirty="0"/>
              <a:t>("My Title", new </a:t>
            </a:r>
            <a:r>
              <a:rPr lang="en-GB" altLang="zh-CN" sz="1400" b="0" dirty="0" err="1"/>
              <a:t>CheckBox</a:t>
            </a:r>
            <a:r>
              <a:rPr lang="en-GB" altLang="zh-CN" sz="1400" b="0" dirty="0"/>
              <a:t>("OK")); </a:t>
            </a:r>
          </a:p>
        </p:txBody>
      </p:sp>
      <p:sp>
        <p:nvSpPr>
          <p:cNvPr id="6" name="矩形 5"/>
          <p:cNvSpPr/>
          <p:nvPr/>
        </p:nvSpPr>
        <p:spPr>
          <a:xfrm>
            <a:off x="271614" y="1012727"/>
            <a:ext cx="8556624" cy="4276725"/>
          </a:xfrm>
          <a:prstGeom prst="rect">
            <a:avLst/>
          </a:prstGeom>
          <a:solidFill>
            <a:srgbClr val="FFC819"/>
          </a:solidFill>
        </p:spPr>
        <p:txBody>
          <a:bodyPr wrap="square">
            <a:spAutoFit/>
          </a:bodyPr>
          <a:lstStyle/>
          <a:p>
            <a:r>
              <a:rPr lang="en-GB" altLang="zh-CN" sz="1600" b="0" dirty="0"/>
              <a:t>final String[] </a:t>
            </a:r>
            <a:r>
              <a:rPr lang="en-GB" altLang="zh-CN" sz="1600" b="0" dirty="0" err="1"/>
              <a:t>imageNames</a:t>
            </a:r>
            <a:r>
              <a:rPr lang="en-GB" altLang="zh-CN" sz="1600" b="0" dirty="0"/>
              <a:t> = new String[]{"Apples", "Flowers", "Leaves"};</a:t>
            </a:r>
          </a:p>
          <a:p>
            <a:r>
              <a:rPr lang="en-GB" altLang="zh-CN" sz="1600" b="0" dirty="0"/>
              <a:t>    final Image[] images = new Image[</a:t>
            </a:r>
            <a:r>
              <a:rPr lang="en-GB" altLang="zh-CN" sz="1600" b="0" dirty="0" err="1"/>
              <a:t>imageNames.length</a:t>
            </a:r>
            <a:r>
              <a:rPr lang="en-GB" altLang="zh-CN" sz="1600" b="0" dirty="0"/>
              <a:t>];</a:t>
            </a:r>
          </a:p>
          <a:p>
            <a:r>
              <a:rPr lang="en-GB" altLang="zh-CN" sz="1600" b="0" dirty="0"/>
              <a:t>    final </a:t>
            </a:r>
            <a:r>
              <a:rPr lang="en-GB" altLang="zh-CN" sz="1600" b="0" dirty="0" err="1"/>
              <a:t>ImageView</a:t>
            </a:r>
            <a:r>
              <a:rPr lang="en-GB" altLang="zh-CN" sz="1600" b="0" dirty="0"/>
              <a:t>[] pics = new </a:t>
            </a:r>
            <a:r>
              <a:rPr lang="en-GB" altLang="zh-CN" sz="1600" b="0" dirty="0" err="1"/>
              <a:t>ImageView</a:t>
            </a:r>
            <a:r>
              <a:rPr lang="en-GB" altLang="zh-CN" sz="1600" b="0" dirty="0"/>
              <a:t>[</a:t>
            </a:r>
            <a:r>
              <a:rPr lang="en-GB" altLang="zh-CN" sz="1600" b="0" dirty="0" err="1"/>
              <a:t>imageNames.length</a:t>
            </a:r>
            <a:r>
              <a:rPr lang="en-GB" altLang="zh-CN" sz="1600" b="0" dirty="0"/>
              <a:t>];</a:t>
            </a:r>
          </a:p>
          <a:p>
            <a:r>
              <a:rPr lang="en-GB" altLang="zh-CN" sz="1600" b="0" dirty="0"/>
              <a:t>    final </a:t>
            </a:r>
            <a:r>
              <a:rPr lang="en-GB" altLang="zh-CN" sz="1600" b="0" dirty="0" err="1"/>
              <a:t>TitledPane</a:t>
            </a:r>
            <a:r>
              <a:rPr lang="en-GB" altLang="zh-CN" sz="1600" b="0" dirty="0"/>
              <a:t>[] </a:t>
            </a:r>
            <a:r>
              <a:rPr lang="en-GB" altLang="zh-CN" sz="1600" b="0" dirty="0" err="1"/>
              <a:t>tps</a:t>
            </a:r>
            <a:r>
              <a:rPr lang="en-GB" altLang="zh-CN" sz="1600" b="0" dirty="0"/>
              <a:t> = new </a:t>
            </a:r>
            <a:r>
              <a:rPr lang="en-GB" altLang="zh-CN" sz="1600" b="0" dirty="0" err="1"/>
              <a:t>TitledPane</a:t>
            </a:r>
            <a:r>
              <a:rPr lang="en-GB" altLang="zh-CN" sz="1600" b="0" dirty="0"/>
              <a:t>[</a:t>
            </a:r>
            <a:r>
              <a:rPr lang="en-GB" altLang="zh-CN" sz="1600" b="0" dirty="0" err="1"/>
              <a:t>imageNames.length</a:t>
            </a:r>
            <a:r>
              <a:rPr lang="en-GB" altLang="zh-CN" sz="1600" b="0" dirty="0"/>
              <a:t>];</a:t>
            </a:r>
          </a:p>
          <a:p>
            <a:endParaRPr lang="en-GB" altLang="zh-CN" sz="1600" b="0" dirty="0"/>
          </a:p>
          <a:p>
            <a:r>
              <a:rPr lang="en-GB" altLang="zh-CN" sz="1600" b="0" dirty="0"/>
              <a:t>    @Override public void start(Stage stage) {</a:t>
            </a:r>
          </a:p>
          <a:p>
            <a:r>
              <a:rPr lang="en-GB" altLang="zh-CN" sz="1600" b="0" dirty="0"/>
              <a:t>      ……</a:t>
            </a:r>
          </a:p>
          <a:p>
            <a:r>
              <a:rPr lang="en-GB" altLang="zh-CN" sz="1600" b="0" dirty="0"/>
              <a:t>        final </a:t>
            </a:r>
            <a:r>
              <a:rPr lang="en-GB" altLang="zh-CN" sz="1600" b="0" dirty="0">
                <a:solidFill>
                  <a:srgbClr val="FF0000"/>
                </a:solidFill>
              </a:rPr>
              <a:t>Accordion</a:t>
            </a:r>
            <a:r>
              <a:rPr lang="en-GB" altLang="zh-CN" sz="1600" b="0" dirty="0"/>
              <a:t> accordion = new Accordion ();       </a:t>
            </a:r>
          </a:p>
          <a:p>
            <a:r>
              <a:rPr lang="en-GB" altLang="zh-CN" sz="1600" b="0" dirty="0"/>
              <a:t>        for (int </a:t>
            </a:r>
            <a:r>
              <a:rPr lang="en-GB" altLang="zh-CN" sz="1600" b="0" dirty="0" err="1"/>
              <a:t>i</a:t>
            </a:r>
            <a:r>
              <a:rPr lang="en-GB" altLang="zh-CN" sz="1600" b="0" dirty="0"/>
              <a:t> = 0; </a:t>
            </a:r>
            <a:r>
              <a:rPr lang="en-GB" altLang="zh-CN" sz="1600" b="0" dirty="0" err="1"/>
              <a:t>i</a:t>
            </a:r>
            <a:r>
              <a:rPr lang="en-GB" altLang="zh-CN" sz="1600" b="0" dirty="0"/>
              <a:t> &lt; </a:t>
            </a:r>
            <a:r>
              <a:rPr lang="en-GB" altLang="zh-CN" sz="1600" b="0" dirty="0" err="1"/>
              <a:t>imageNames.length</a:t>
            </a:r>
            <a:r>
              <a:rPr lang="en-GB" altLang="zh-CN" sz="1600" b="0" dirty="0"/>
              <a:t>; </a:t>
            </a:r>
            <a:r>
              <a:rPr lang="en-GB" altLang="zh-CN" sz="1600" b="0" dirty="0" err="1"/>
              <a:t>i</a:t>
            </a:r>
            <a:r>
              <a:rPr lang="en-GB" altLang="zh-CN" sz="1600" b="0" dirty="0"/>
              <a:t>++) {          </a:t>
            </a:r>
          </a:p>
          <a:p>
            <a:r>
              <a:rPr lang="en-GB" altLang="zh-CN" sz="1600" b="0" dirty="0"/>
              <a:t>            images[</a:t>
            </a:r>
            <a:r>
              <a:rPr lang="en-GB" altLang="zh-CN" sz="1600" b="0" dirty="0" err="1"/>
              <a:t>i</a:t>
            </a:r>
            <a:r>
              <a:rPr lang="en-GB" altLang="zh-CN" sz="1600" b="0" dirty="0"/>
              <a:t>] = new</a:t>
            </a:r>
          </a:p>
          <a:p>
            <a:r>
              <a:rPr lang="en-GB" altLang="zh-CN" sz="1600" b="0" dirty="0"/>
              <a:t>                Image(</a:t>
            </a:r>
            <a:r>
              <a:rPr lang="en-GB" altLang="zh-CN" sz="1600" b="0" dirty="0" err="1"/>
              <a:t>getClass</a:t>
            </a:r>
            <a:r>
              <a:rPr lang="en-GB" altLang="zh-CN" sz="1600" b="0" dirty="0"/>
              <a:t>().</a:t>
            </a:r>
            <a:r>
              <a:rPr lang="en-GB" altLang="zh-CN" sz="1600" b="0" dirty="0" err="1"/>
              <a:t>getResourceAsStream</a:t>
            </a:r>
            <a:r>
              <a:rPr lang="en-GB" altLang="zh-CN" sz="1600" b="0" dirty="0"/>
              <a:t>(</a:t>
            </a:r>
            <a:r>
              <a:rPr lang="en-GB" altLang="zh-CN" sz="1600" b="0" dirty="0" err="1"/>
              <a:t>imageNames</a:t>
            </a:r>
            <a:r>
              <a:rPr lang="en-GB" altLang="zh-CN" sz="1600" b="0" dirty="0"/>
              <a:t>[</a:t>
            </a:r>
            <a:r>
              <a:rPr lang="en-GB" altLang="zh-CN" sz="1600" b="0" dirty="0" err="1"/>
              <a:t>i</a:t>
            </a:r>
            <a:r>
              <a:rPr lang="en-GB" altLang="zh-CN" sz="1600" b="0" dirty="0"/>
              <a:t>] + ".jpg"));</a:t>
            </a:r>
          </a:p>
          <a:p>
            <a:r>
              <a:rPr lang="en-GB" altLang="zh-CN" sz="1600" b="0" dirty="0"/>
              <a:t>            pics[</a:t>
            </a:r>
            <a:r>
              <a:rPr lang="en-GB" altLang="zh-CN" sz="1600" b="0" dirty="0" err="1"/>
              <a:t>i</a:t>
            </a:r>
            <a:r>
              <a:rPr lang="en-GB" altLang="zh-CN" sz="1600" b="0" dirty="0"/>
              <a:t>] = new </a:t>
            </a:r>
            <a:r>
              <a:rPr lang="en-GB" altLang="zh-CN" sz="1600" b="0" dirty="0" err="1"/>
              <a:t>ImageView</a:t>
            </a:r>
            <a:r>
              <a:rPr lang="en-GB" altLang="zh-CN" sz="1600" b="0" dirty="0"/>
              <a:t>(images[</a:t>
            </a:r>
            <a:r>
              <a:rPr lang="en-GB" altLang="zh-CN" sz="1600" b="0" dirty="0" err="1"/>
              <a:t>i</a:t>
            </a:r>
            <a:r>
              <a:rPr lang="en-GB" altLang="zh-CN" sz="1600" b="0" dirty="0"/>
              <a:t>]);</a:t>
            </a:r>
          </a:p>
          <a:p>
            <a:r>
              <a:rPr lang="en-GB" altLang="zh-CN" sz="1600" b="0" dirty="0"/>
              <a:t>            </a:t>
            </a:r>
            <a:r>
              <a:rPr lang="en-GB" altLang="zh-CN" sz="1600" b="0" dirty="0" err="1"/>
              <a:t>tps</a:t>
            </a:r>
            <a:r>
              <a:rPr lang="en-GB" altLang="zh-CN" sz="1600" b="0" dirty="0"/>
              <a:t>[</a:t>
            </a:r>
            <a:r>
              <a:rPr lang="en-GB" altLang="zh-CN" sz="1600" b="0" dirty="0" err="1"/>
              <a:t>i</a:t>
            </a:r>
            <a:r>
              <a:rPr lang="en-GB" altLang="zh-CN" sz="1600" b="0" dirty="0"/>
              <a:t>] = new </a:t>
            </a:r>
            <a:r>
              <a:rPr lang="en-GB" altLang="zh-CN" sz="1600" b="0" dirty="0" err="1"/>
              <a:t>TitledPane</a:t>
            </a:r>
            <a:r>
              <a:rPr lang="en-GB" altLang="zh-CN" sz="1600" b="0" dirty="0"/>
              <a:t>(</a:t>
            </a:r>
            <a:r>
              <a:rPr lang="en-GB" altLang="zh-CN" sz="1600" b="0" dirty="0" err="1"/>
              <a:t>imageNames</a:t>
            </a:r>
            <a:r>
              <a:rPr lang="en-GB" altLang="zh-CN" sz="1600" b="0" dirty="0"/>
              <a:t>[</a:t>
            </a:r>
            <a:r>
              <a:rPr lang="en-GB" altLang="zh-CN" sz="1600" b="0" dirty="0" err="1"/>
              <a:t>i</a:t>
            </a:r>
            <a:r>
              <a:rPr lang="en-GB" altLang="zh-CN" sz="1600" b="0" dirty="0"/>
              <a:t>],pics[</a:t>
            </a:r>
            <a:r>
              <a:rPr lang="en-GB" altLang="zh-CN" sz="1600" b="0" dirty="0" err="1"/>
              <a:t>i</a:t>
            </a:r>
            <a:r>
              <a:rPr lang="en-GB" altLang="zh-CN" sz="1600" b="0" dirty="0"/>
              <a:t>]);</a:t>
            </a:r>
          </a:p>
          <a:p>
            <a:r>
              <a:rPr lang="en-GB" altLang="zh-CN" sz="1600" b="0" dirty="0"/>
              <a:t>        }  </a:t>
            </a:r>
          </a:p>
          <a:p>
            <a:endParaRPr lang="en-GB" altLang="zh-CN" sz="1600" b="0" dirty="0"/>
          </a:p>
          <a:p>
            <a:r>
              <a:rPr lang="en-GB" altLang="zh-CN" sz="1600" b="0" dirty="0"/>
              <a:t>        </a:t>
            </a:r>
            <a:r>
              <a:rPr lang="en-GB" altLang="zh-CN" sz="1600" b="0" dirty="0" err="1"/>
              <a:t>accordion.getPanes</a:t>
            </a:r>
            <a:r>
              <a:rPr lang="en-GB" altLang="zh-CN" sz="1600" b="0" dirty="0"/>
              <a:t>().</a:t>
            </a:r>
            <a:r>
              <a:rPr lang="en-GB" altLang="zh-CN" sz="1600" b="0" dirty="0" err="1"/>
              <a:t>addAll</a:t>
            </a:r>
            <a:r>
              <a:rPr lang="en-GB" altLang="zh-CN" sz="1600" b="0" dirty="0"/>
              <a:t>(</a:t>
            </a:r>
            <a:r>
              <a:rPr lang="en-GB" altLang="zh-CN" sz="1600" b="0" dirty="0" err="1"/>
              <a:t>tps</a:t>
            </a:r>
            <a:r>
              <a:rPr lang="en-GB" altLang="zh-CN" sz="1600" b="0" dirty="0"/>
              <a:t>);</a:t>
            </a:r>
          </a:p>
          <a:p>
            <a:r>
              <a:rPr lang="en-GB" altLang="zh-CN" sz="1600" b="0" dirty="0"/>
              <a:t>        </a:t>
            </a:r>
            <a:r>
              <a:rPr lang="en-GB" altLang="zh-CN" sz="1600" b="0" dirty="0" err="1"/>
              <a:t>accordion.setExpandedPane</a:t>
            </a:r>
            <a:r>
              <a:rPr lang="en-GB" altLang="zh-CN" sz="1600" b="0" dirty="0"/>
              <a:t>(</a:t>
            </a:r>
            <a:r>
              <a:rPr lang="en-GB" altLang="zh-CN" sz="1600" b="0" dirty="0" err="1"/>
              <a:t>tps</a:t>
            </a:r>
            <a:r>
              <a:rPr lang="en-GB" altLang="zh-CN" sz="1600" b="0" dirty="0"/>
              <a:t>[0]);</a:t>
            </a:r>
          </a:p>
        </p:txBody>
      </p:sp>
      <p:sp>
        <p:nvSpPr>
          <p:cNvPr id="3" name="矩形 2"/>
          <p:cNvSpPr/>
          <p:nvPr/>
        </p:nvSpPr>
        <p:spPr>
          <a:xfrm>
            <a:off x="4847580" y="512085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800" dirty="0"/>
              <a:t>在一个</a:t>
            </a:r>
            <a:r>
              <a:rPr lang="en-GB" altLang="zh-CN" sz="1800" dirty="0"/>
              <a:t>Accordion</a:t>
            </a:r>
            <a:r>
              <a:rPr lang="zh-CN" altLang="en-US" sz="1800" dirty="0"/>
              <a:t>中同一时间只能打开一个</a:t>
            </a:r>
            <a:r>
              <a:rPr lang="en-GB" altLang="zh-CN" sz="1800" dirty="0"/>
              <a:t>Titled Pane</a:t>
            </a:r>
            <a:endParaRPr kumimoji="1" lang="zh-CN" altLang="en-US" sz="18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t>32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55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CN" altLang="zh-CN" sz="40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19456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pPr marL="201295" indent="0" eaLnBrk="1" hangingPunct="1"/>
            <a:r>
              <a:rPr lang="en-US" altLang="zh-CN" dirty="0" err="1"/>
              <a:t>HBox</a:t>
            </a:r>
            <a:r>
              <a:rPr lang="zh-CN" altLang="en-US" sz="3200" dirty="0"/>
              <a:t>：</a:t>
            </a:r>
            <a:endParaRPr lang="en-GB" altLang="zh-CN" dirty="0"/>
          </a:p>
          <a:p>
            <a:pPr lvl="1"/>
            <a:r>
              <a:rPr lang="en-GB" altLang="zh-CN" dirty="0" err="1"/>
              <a:t>HBox</a:t>
            </a:r>
            <a:r>
              <a:rPr lang="zh-CN" altLang="en-US" dirty="0"/>
              <a:t>布局将应用程序中的所有节点排列在一个水平行中。</a:t>
            </a:r>
          </a:p>
          <a:p>
            <a:r>
              <a:rPr lang="en-GB" altLang="zh-CN" dirty="0" err="1"/>
              <a:t>VBox</a:t>
            </a:r>
            <a:endParaRPr lang="en-GB" altLang="zh-CN" dirty="0"/>
          </a:p>
          <a:p>
            <a:pPr lvl="1"/>
            <a:r>
              <a:rPr lang="en-GB" altLang="zh-CN" dirty="0" err="1"/>
              <a:t>VBox</a:t>
            </a:r>
            <a:r>
              <a:rPr lang="zh-CN" altLang="en-US" dirty="0"/>
              <a:t>布局将我们应用程序中的所有节点排列在一个垂直列中。</a:t>
            </a:r>
          </a:p>
          <a:p>
            <a:br>
              <a:rPr lang="zh-CN" altLang="en-US" dirty="0"/>
            </a:br>
            <a:endParaRPr lang="en-GB" altLang="zh-CN" dirty="0"/>
          </a:p>
          <a:p>
            <a:pPr lvl="1"/>
            <a:endParaRPr lang="en-GB" altLang="zh-CN" dirty="0"/>
          </a:p>
          <a:p>
            <a:pPr marL="457200" lvl="1" indent="0" eaLnBrk="1" hangingPunct="1"/>
            <a:endParaRPr lang="en-US" altLang="zh-CN" sz="2400" dirty="0">
              <a:solidFill>
                <a:srgbClr val="000000"/>
              </a:solidFill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t>33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55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altLang="zh-CN" sz="3200" dirty="0">
                <a:solidFill>
                  <a:srgbClr val="3380E6"/>
                </a:solidFill>
                <a:latin typeface="Lucida Console"/>
              </a:rPr>
              <a:t>Painter App</a:t>
            </a:r>
            <a:endParaRPr lang="zh-CN" altLang="zh-CN" sz="3200" dirty="0">
              <a:solidFill>
                <a:srgbClr val="3380E6"/>
              </a:solidFill>
              <a:latin typeface="Lucida Console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295400"/>
            <a:ext cx="6362700" cy="52959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t>34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43544" y="493366"/>
            <a:ext cx="8328025" cy="4525962"/>
          </a:xfrm>
        </p:spPr>
        <p:txBody>
          <a:bodyPr/>
          <a:lstStyle/>
          <a:p>
            <a:pPr marL="201295" indent="0" eaLnBrk="1" hangingPunct="1"/>
            <a:r>
              <a:rPr lang="zh-CN" altLang="en-US" dirty="0"/>
              <a:t>鼠标事件处理</a:t>
            </a:r>
            <a:endParaRPr lang="en-GB" altLang="zh-CN" dirty="0"/>
          </a:p>
          <a:p>
            <a:pPr marL="457200" lvl="1" indent="0" eaLnBrk="1" hangingPunct="1"/>
            <a:endParaRPr lang="en-US" altLang="zh-CN" sz="2400" dirty="0">
              <a:solidFill>
                <a:srgbClr val="000000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980728"/>
            <a:ext cx="6769769" cy="48077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15" y="6408738"/>
            <a:ext cx="6451600" cy="2667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8600"/>
            <a:ext cx="7696200" cy="626364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895" y="609600"/>
            <a:ext cx="8703129" cy="52578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98089"/>
            <a:ext cx="7086600" cy="6061822"/>
          </a:xfrm>
          <a:prstGeom prst="rect">
            <a:avLst/>
          </a:prstGeom>
        </p:spPr>
      </p:pic>
      <p:cxnSp>
        <p:nvCxnSpPr>
          <p:cNvPr id="7" name="直线连接符 6"/>
          <p:cNvCxnSpPr/>
          <p:nvPr/>
        </p:nvCxnSpPr>
        <p:spPr>
          <a:xfrm>
            <a:off x="1143000" y="3886200"/>
            <a:ext cx="32004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8576144" cy="38227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33454" y="1447800"/>
            <a:ext cx="8175907" cy="5105400"/>
            <a:chOff x="15240" y="876300"/>
            <a:chExt cx="8175907" cy="51054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" y="876300"/>
              <a:ext cx="8175907" cy="5105400"/>
            </a:xfrm>
            <a:prstGeom prst="rect">
              <a:avLst/>
            </a:prstGeom>
          </p:spPr>
        </p:pic>
        <p:cxnSp>
          <p:nvCxnSpPr>
            <p:cNvPr id="7" name="直线连接符 6"/>
            <p:cNvCxnSpPr/>
            <p:nvPr/>
          </p:nvCxnSpPr>
          <p:spPr>
            <a:xfrm>
              <a:off x="3581400" y="1981200"/>
              <a:ext cx="3200400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直线连接符 7"/>
            <p:cNvCxnSpPr/>
            <p:nvPr/>
          </p:nvCxnSpPr>
          <p:spPr>
            <a:xfrm>
              <a:off x="3962400" y="5029200"/>
              <a:ext cx="3200400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直线连接符 8"/>
            <p:cNvCxnSpPr/>
            <p:nvPr/>
          </p:nvCxnSpPr>
          <p:spPr>
            <a:xfrm>
              <a:off x="3429000" y="5562600"/>
              <a:ext cx="3200400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直线连接符 9"/>
            <p:cNvCxnSpPr/>
            <p:nvPr/>
          </p:nvCxnSpPr>
          <p:spPr>
            <a:xfrm>
              <a:off x="685800" y="1447800"/>
              <a:ext cx="3886200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3" name="矩形 12"/>
          <p:cNvSpPr/>
          <p:nvPr/>
        </p:nvSpPr>
        <p:spPr>
          <a:xfrm>
            <a:off x="152400" y="226874"/>
            <a:ext cx="8610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2000" dirty="0">
                <a:solidFill>
                  <a:srgbClr val="333333"/>
                </a:solidFill>
                <a:latin typeface="Helvetica" pitchFamily="2" charset="0"/>
              </a:rPr>
              <a:t>When the </a:t>
            </a:r>
            <a:r>
              <a:rPr lang="en-GB" altLang="zh-CN" sz="2000" dirty="0" err="1">
                <a:solidFill>
                  <a:srgbClr val="333333"/>
                </a:solidFill>
                <a:latin typeface="Monaco" pitchFamily="2" charset="0"/>
              </a:rPr>
              <a:t>FXMLLoader</a:t>
            </a:r>
            <a:r>
              <a:rPr lang="en-GB" altLang="zh-CN" sz="2000" dirty="0">
                <a:solidFill>
                  <a:srgbClr val="333333"/>
                </a:solidFill>
                <a:latin typeface="Monaco" pitchFamily="2" charset="0"/>
              </a:rPr>
              <a:t> </a:t>
            </a:r>
            <a:r>
              <a:rPr lang="en-GB" altLang="zh-CN" sz="2000" dirty="0">
                <a:solidFill>
                  <a:srgbClr val="333333"/>
                </a:solidFill>
                <a:latin typeface="Helvetica" pitchFamily="2" charset="0"/>
              </a:rPr>
              <a:t>creates a controller- class object, </a:t>
            </a:r>
            <a:r>
              <a:rPr lang="en-GB" altLang="zh-CN" sz="2000" dirty="0" err="1">
                <a:solidFill>
                  <a:srgbClr val="333333"/>
                </a:solidFill>
                <a:latin typeface="Monaco" pitchFamily="2" charset="0"/>
              </a:rPr>
              <a:t>FXMLLoader</a:t>
            </a:r>
            <a:r>
              <a:rPr lang="en-GB" altLang="zh-CN" sz="2000" dirty="0">
                <a:solidFill>
                  <a:srgbClr val="333333"/>
                </a:solidFill>
                <a:latin typeface="Monaco" pitchFamily="2" charset="0"/>
              </a:rPr>
              <a:t> </a:t>
            </a:r>
            <a:r>
              <a:rPr lang="en-GB" altLang="zh-CN" sz="2000" dirty="0">
                <a:solidFill>
                  <a:srgbClr val="333333"/>
                </a:solidFill>
                <a:latin typeface="Helvetica" pitchFamily="2" charset="0"/>
              </a:rPr>
              <a:t>determines whether the class contains an </a:t>
            </a:r>
            <a:r>
              <a:rPr lang="en-GB" altLang="zh-CN" sz="2000" dirty="0">
                <a:solidFill>
                  <a:srgbClr val="333333"/>
                </a:solidFill>
                <a:latin typeface="Monaco" pitchFamily="2" charset="0"/>
              </a:rPr>
              <a:t>initialize </a:t>
            </a:r>
            <a:r>
              <a:rPr lang="en-GB" altLang="zh-CN" sz="2000" dirty="0">
                <a:solidFill>
                  <a:srgbClr val="333333"/>
                </a:solidFill>
                <a:latin typeface="Helvetica" pitchFamily="2" charset="0"/>
              </a:rPr>
              <a:t>method with no parameters and, if so, calls that method to initialize the controller.</a:t>
            </a:r>
            <a:endParaRPr lang="en-GB" altLang="zh-CN" sz="2000" dirty="0">
              <a:solidFill>
                <a:srgbClr val="333333"/>
              </a:solidFill>
              <a:effectLst/>
              <a:latin typeface="Helvetica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7987" y="1236663"/>
            <a:ext cx="8484493" cy="4940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600"/>
              </a:lnSpc>
              <a:defRPr/>
            </a:pPr>
            <a:r>
              <a:rPr lang="en-US" altLang="zh-CN" sz="2800">
                <a:cs typeface="Tahoma" panose="020B0804030504040204" pitchFamily="34" charset="0"/>
              </a:rPr>
              <a:t>★ </a:t>
            </a:r>
            <a:r>
              <a:rPr lang="en-US" altLang="zh-CN" sz="2800"/>
              <a:t>JavaFX</a:t>
            </a:r>
            <a:r>
              <a:rPr lang="zh-CN" altLang="en-US" sz="2800"/>
              <a:t>中</a:t>
            </a:r>
            <a:r>
              <a:rPr lang="zh-CN" altLang="zh-CN" sz="2800"/>
              <a:t>构建图形用户界面</a:t>
            </a:r>
            <a:r>
              <a:rPr lang="zh-CN" altLang="en-US" sz="2800"/>
              <a:t>的各种元素称为节点</a:t>
            </a:r>
            <a:r>
              <a:rPr lang="en-US" altLang="zh-CN" sz="2800"/>
              <a:t>(Node)</a:t>
            </a:r>
            <a:r>
              <a:rPr lang="zh-CN" altLang="en-US" sz="2800"/>
              <a:t>，</a:t>
            </a:r>
            <a:r>
              <a:rPr lang="zh-CN" altLang="zh-CN" sz="2800">
                <a:solidFill>
                  <a:srgbClr val="0033CC"/>
                </a:solidFill>
              </a:rPr>
              <a:t>主要分成三类</a:t>
            </a:r>
            <a:r>
              <a:rPr lang="zh-CN" altLang="zh-CN" sz="2800"/>
              <a:t>：</a:t>
            </a:r>
            <a:endParaRPr lang="en-US" altLang="zh-CN" sz="2800"/>
          </a:p>
          <a:p>
            <a:pPr>
              <a:defRPr/>
            </a:pPr>
            <a:endParaRPr lang="en-US" altLang="zh-CN" sz="1400"/>
          </a:p>
          <a:p>
            <a:pPr marL="342900" indent="-342900">
              <a:lnSpc>
                <a:spcPts val="46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zh-CN" sz="2400">
                <a:solidFill>
                  <a:srgbClr val="FF0000"/>
                </a:solidFill>
              </a:rPr>
              <a:t>面板类</a:t>
            </a:r>
            <a:r>
              <a:rPr lang="en-US" altLang="zh-CN" sz="2400"/>
              <a:t>(pane class)</a:t>
            </a:r>
            <a:r>
              <a:rPr lang="zh-CN" altLang="en-US" sz="2400"/>
              <a:t>：作为各种控件和形状的容器。</a:t>
            </a:r>
            <a:endParaRPr lang="en-US" altLang="zh-CN" sz="2400"/>
          </a:p>
          <a:p>
            <a:pPr indent="200025">
              <a:lnSpc>
                <a:spcPts val="46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400"/>
              <a:t> </a:t>
            </a:r>
            <a:r>
              <a:rPr lang="zh-CN" altLang="zh-CN" sz="2400">
                <a:solidFill>
                  <a:srgbClr val="FF0000"/>
                </a:solidFill>
              </a:rPr>
              <a:t>控件类</a:t>
            </a:r>
            <a:r>
              <a:rPr lang="en-US" altLang="zh-CN" sz="2400"/>
              <a:t>(control class)</a:t>
            </a:r>
            <a:r>
              <a:rPr lang="zh-CN" altLang="en-US" sz="2400"/>
              <a:t>：完成与用户的交互。与面板类不同的是，控件里面不能再包含其他控件。</a:t>
            </a:r>
            <a:endParaRPr lang="en-US" altLang="zh-CN" sz="2400"/>
          </a:p>
          <a:p>
            <a:pPr indent="200025">
              <a:lnSpc>
                <a:spcPts val="46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400"/>
              <a:t> </a:t>
            </a:r>
            <a:r>
              <a:rPr lang="zh-CN" altLang="zh-CN" sz="2400">
                <a:solidFill>
                  <a:srgbClr val="FF0000"/>
                </a:solidFill>
              </a:rPr>
              <a:t>辅助类</a:t>
            </a:r>
            <a:r>
              <a:rPr lang="en-US" altLang="zh-CN" sz="2400"/>
              <a:t>(helper class)</a:t>
            </a:r>
            <a:r>
              <a:rPr lang="zh-CN" altLang="en-US" sz="2400"/>
              <a:t>：用于描述控件的属性，例如颜色类</a:t>
            </a:r>
            <a:r>
              <a:rPr lang="en-US" altLang="zh-CN" sz="2400"/>
              <a:t>Color</a:t>
            </a:r>
            <a:r>
              <a:rPr lang="zh-CN" altLang="en-US" sz="2400"/>
              <a:t>、字体类</a:t>
            </a:r>
            <a:r>
              <a:rPr lang="en-US" altLang="zh-CN" sz="2400"/>
              <a:t>Font</a:t>
            </a:r>
            <a:r>
              <a:rPr lang="zh-CN" altLang="en-US" sz="2400"/>
              <a:t>、图像类</a:t>
            </a:r>
            <a:r>
              <a:rPr lang="en-US" altLang="zh-CN" sz="2400"/>
              <a:t>Image</a:t>
            </a:r>
            <a:r>
              <a:rPr lang="zh-CN" altLang="en-US" sz="2400"/>
              <a:t>和图像显示类</a:t>
            </a:r>
            <a:r>
              <a:rPr lang="en-US" altLang="zh-CN" sz="2400"/>
              <a:t>ImageView</a:t>
            </a:r>
            <a:r>
              <a:rPr lang="zh-CN" altLang="en-US" sz="2400"/>
              <a:t>等。</a:t>
            </a:r>
            <a:endParaRPr lang="en-US" altLang="zh-CN" sz="2400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title"/>
          </p:nvPr>
        </p:nvSpPr>
        <p:spPr>
          <a:xfrm>
            <a:off x="647700" y="277813"/>
            <a:ext cx="7848600" cy="609600"/>
          </a:xfrm>
        </p:spPr>
        <p:txBody>
          <a:bodyPr/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2800" b="1">
                <a:solidFill>
                  <a:schemeClr val="tx1"/>
                </a:solidFill>
                <a:latin typeface="Tahoma" panose="020B0804030504040204" pitchFamily="34" charset="0"/>
                <a:cs typeface="+mn-cs"/>
              </a:rPr>
              <a:t>2. </a:t>
            </a:r>
            <a:r>
              <a:rPr lang="zh-CN" altLang="en-US" sz="2800" b="1">
                <a:solidFill>
                  <a:schemeClr val="tx1"/>
                </a:solidFill>
                <a:latin typeface="Tahoma" panose="020B0804030504040204" pitchFamily="34" charset="0"/>
                <a:cs typeface="+mn-cs"/>
              </a:rPr>
              <a:t>基于</a:t>
            </a:r>
            <a:r>
              <a:rPr lang="en-US" altLang="zh-CN" sz="2800" b="1">
                <a:solidFill>
                  <a:schemeClr val="tx1"/>
                </a:solidFill>
                <a:latin typeface="Tahoma" panose="020B0804030504040204" pitchFamily="34" charset="0"/>
                <a:cs typeface="+mn-cs"/>
              </a:rPr>
              <a:t>JavaFX</a:t>
            </a:r>
            <a:r>
              <a:rPr lang="zh-CN" altLang="en-US" sz="2800" b="1">
                <a:solidFill>
                  <a:schemeClr val="tx1"/>
                </a:solidFill>
                <a:latin typeface="Tahoma" panose="020B0804030504040204" pitchFamily="34" charset="0"/>
                <a:cs typeface="+mn-cs"/>
              </a:rPr>
              <a:t>的图形用户界面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998538"/>
            <a:ext cx="9144000" cy="127000"/>
          </a:xfrm>
          <a:prstGeom prst="rect">
            <a:avLst/>
          </a:prstGeom>
          <a:gradFill flip="none" rotWithShape="1">
            <a:gsLst>
              <a:gs pos="0">
                <a:srgbClr val="5B9BD5">
                  <a:lumMod val="40000"/>
                  <a:lumOff val="60000"/>
                </a:srgbClr>
              </a:gs>
              <a:gs pos="46000">
                <a:srgbClr val="5B9BD5">
                  <a:lumMod val="95000"/>
                  <a:lumOff val="5000"/>
                </a:srgbClr>
              </a:gs>
              <a:gs pos="100000">
                <a:srgbClr val="5B9BD5">
                  <a:lumMod val="60000"/>
                </a:srgb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kern="0">
              <a:solidFill>
                <a:prstClr val="white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20000"/>
          <a:stretch>
            <a:fillRect/>
          </a:stretch>
        </p:blipFill>
        <p:spPr>
          <a:xfrm>
            <a:off x="381000" y="389303"/>
            <a:ext cx="7391400" cy="6079394"/>
          </a:xfrm>
          <a:prstGeom prst="rect">
            <a:avLst/>
          </a:prstGeom>
        </p:spPr>
      </p:pic>
      <p:cxnSp>
        <p:nvCxnSpPr>
          <p:cNvPr id="8" name="直线连接符 7"/>
          <p:cNvCxnSpPr/>
          <p:nvPr/>
        </p:nvCxnSpPr>
        <p:spPr>
          <a:xfrm>
            <a:off x="3886200" y="1447800"/>
            <a:ext cx="32004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>
            <a:off x="4038600" y="2971800"/>
            <a:ext cx="32004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>
            <a:off x="2743200" y="4038600"/>
            <a:ext cx="32004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>
            <a:off x="3124200" y="4800600"/>
            <a:ext cx="32004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>
            <a:off x="1914293" y="6019800"/>
            <a:ext cx="32004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t>41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55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altLang="zh-CN" sz="3200" dirty="0">
                <a:solidFill>
                  <a:srgbClr val="3380E6"/>
                </a:solidFill>
                <a:latin typeface="Lucida Console"/>
              </a:rPr>
              <a:t>Color Chooser App</a:t>
            </a:r>
            <a:endParaRPr lang="zh-CN" altLang="zh-CN" sz="32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pPr marL="457200" lvl="1" indent="0" eaLnBrk="1" hangingPunct="1"/>
            <a:endParaRPr lang="en-US" altLang="zh-CN" sz="2400" dirty="0">
              <a:solidFill>
                <a:srgbClr val="000000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1816100"/>
            <a:ext cx="6819900" cy="32258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556624" cy="1143000"/>
          </a:xfrm>
        </p:spPr>
        <p:txBody>
          <a:bodyPr>
            <a:noAutofit/>
          </a:bodyPr>
          <a:lstStyle/>
          <a:p>
            <a:endParaRPr lang="zh-CN" altLang="zh-CN" sz="28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836712"/>
            <a:ext cx="8328025" cy="4525962"/>
          </a:xfrm>
        </p:spPr>
        <p:txBody>
          <a:bodyPr/>
          <a:lstStyle/>
          <a:p>
            <a:pPr marL="201295" indent="0" eaLnBrk="1" hangingPunct="1"/>
            <a:r>
              <a:rPr lang="zh-CN" altLang="en-GB" dirty="0"/>
              <a:t>属性</a:t>
            </a:r>
            <a:r>
              <a:rPr lang="zh-CN" altLang="en-US" dirty="0"/>
              <a:t>绑定</a:t>
            </a:r>
            <a:endParaRPr lang="en-US" altLang="zh-CN" dirty="0"/>
          </a:p>
          <a:p>
            <a:pPr marL="601345" lvl="1" indent="0" eaLnBrk="1" hangingPunct="1"/>
            <a:r>
              <a:rPr lang="zh-CN" altLang="en-GB" dirty="0"/>
              <a:t>当属性值</a:t>
            </a:r>
            <a:r>
              <a:rPr lang="zh-CN" altLang="en-US" dirty="0"/>
              <a:t>发生变化时，绑定的组件属性随着变化</a:t>
            </a:r>
            <a:endParaRPr lang="en-US" altLang="zh-CN" dirty="0"/>
          </a:p>
          <a:p>
            <a:pPr marL="457200" lvl="1" indent="0" eaLnBrk="1" hangingPunct="1"/>
            <a:endParaRPr lang="en-GB" altLang="zh-CN" dirty="0"/>
          </a:p>
          <a:p>
            <a:pPr marL="457200" lvl="1" indent="0" eaLnBrk="1" hangingPunct="1"/>
            <a:endParaRPr lang="en-GB" altLang="zh-CN" dirty="0"/>
          </a:p>
          <a:p>
            <a:pPr marL="201295" indent="0" eaLnBrk="1" hangingPunct="1"/>
            <a:endParaRPr lang="en-US" altLang="zh-CN" sz="2800" dirty="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7200" y="3284984"/>
            <a:ext cx="8180389" cy="1200329"/>
          </a:xfrm>
          <a:prstGeom prst="rect">
            <a:avLst/>
          </a:prstGeom>
          <a:solidFill>
            <a:srgbClr val="FFC819"/>
          </a:solidFill>
        </p:spPr>
        <p:txBody>
          <a:bodyPr wrap="square">
            <a:spAutoFit/>
          </a:bodyPr>
          <a:lstStyle/>
          <a:p>
            <a:r>
              <a:rPr lang="en-GB" altLang="zh-CN" sz="2400" dirty="0" err="1">
                <a:solidFill>
                  <a:srgbClr val="404040"/>
                </a:solidFill>
                <a:latin typeface="Monaco" pitchFamily="2" charset="0"/>
              </a:rPr>
              <a:t>redTextField.textProperty</a:t>
            </a:r>
            <a:r>
              <a:rPr lang="en-GB" altLang="zh-CN" sz="2400" dirty="0">
                <a:solidFill>
                  <a:srgbClr val="404040"/>
                </a:solidFill>
                <a:latin typeface="Monaco" pitchFamily="2" charset="0"/>
              </a:rPr>
              <a:t>().bind(</a:t>
            </a:r>
          </a:p>
          <a:p>
            <a:r>
              <a:rPr lang="en-GB" altLang="zh-CN" sz="2400" dirty="0">
                <a:solidFill>
                  <a:srgbClr val="404040"/>
                </a:solidFill>
                <a:latin typeface="Monaco" pitchFamily="2" charset="0"/>
              </a:rPr>
              <a:t>  </a:t>
            </a:r>
            <a:r>
              <a:rPr lang="en-GB" altLang="zh-CN" sz="2400" dirty="0" err="1">
                <a:solidFill>
                  <a:srgbClr val="404040"/>
                </a:solidFill>
                <a:latin typeface="Monaco" pitchFamily="2" charset="0"/>
              </a:rPr>
              <a:t>redSlider.valueProperty</a:t>
            </a:r>
            <a:r>
              <a:rPr lang="en-GB" altLang="zh-CN" sz="2400" dirty="0">
                <a:solidFill>
                  <a:srgbClr val="404040"/>
                </a:solidFill>
                <a:latin typeface="Monaco" pitchFamily="2" charset="0"/>
              </a:rPr>
              <a:t>().</a:t>
            </a:r>
            <a:r>
              <a:rPr lang="en-GB" altLang="zh-CN" sz="2400" dirty="0" err="1">
                <a:solidFill>
                  <a:srgbClr val="404040"/>
                </a:solidFill>
                <a:latin typeface="Monaco" pitchFamily="2" charset="0"/>
              </a:rPr>
              <a:t>asString</a:t>
            </a:r>
            <a:r>
              <a:rPr lang="en-GB" altLang="zh-CN" sz="2400" dirty="0">
                <a:solidFill>
                  <a:srgbClr val="404040"/>
                </a:solidFill>
                <a:latin typeface="Monaco" pitchFamily="2" charset="0"/>
              </a:rPr>
              <a:t>("%.0f"));</a:t>
            </a:r>
            <a:endParaRPr lang="en-GB" altLang="zh-CN" sz="2400" dirty="0">
              <a:solidFill>
                <a:srgbClr val="404040"/>
              </a:solidFill>
              <a:effectLst/>
              <a:latin typeface="Monaco" pitchFamily="2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pPr marL="457200" lvl="1" indent="0" eaLnBrk="1" hangingPunct="1"/>
            <a:r>
              <a:rPr lang="zh-CN" altLang="en-US" dirty="0"/>
              <a:t>事件</a:t>
            </a:r>
            <a:endParaRPr lang="en-GB" altLang="zh-CN" dirty="0"/>
          </a:p>
          <a:p>
            <a:pPr marL="201295" indent="0" eaLnBrk="1" hangingPunct="1"/>
            <a:endParaRPr lang="en-US" altLang="zh-CN" sz="2800" dirty="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9512" y="2292892"/>
            <a:ext cx="9144000" cy="2646878"/>
          </a:xfrm>
          <a:prstGeom prst="rect">
            <a:avLst/>
          </a:prstGeom>
          <a:solidFill>
            <a:srgbClr val="FFC819"/>
          </a:solidFill>
        </p:spPr>
        <p:txBody>
          <a:bodyPr wrap="square">
            <a:spAutoFit/>
          </a:bodyPr>
          <a:lstStyle/>
          <a:p>
            <a:r>
              <a:rPr lang="en-GB" altLang="zh-CN" sz="1600" dirty="0">
                <a:latin typeface="Menlo" panose="020B0609030804020204" pitchFamily="49" charset="0"/>
              </a:rPr>
              <a:t> </a:t>
            </a:r>
            <a:r>
              <a:rPr lang="en-GB" altLang="zh-CN" sz="1600" dirty="0" err="1">
                <a:solidFill>
                  <a:srgbClr val="0326CC"/>
                </a:solidFill>
                <a:latin typeface="Menlo" panose="020B0609030804020204" pitchFamily="49" charset="0"/>
              </a:rPr>
              <a:t>redSlider</a:t>
            </a:r>
            <a:r>
              <a:rPr lang="en-GB" altLang="zh-CN" sz="1600" dirty="0" err="1">
                <a:latin typeface="Menlo" panose="020B0609030804020204" pitchFamily="49" charset="0"/>
              </a:rPr>
              <a:t>.valueProperty</a:t>
            </a:r>
            <a:r>
              <a:rPr lang="en-GB" altLang="zh-CN" sz="1600" dirty="0">
                <a:latin typeface="Menlo" panose="020B0609030804020204" pitchFamily="49" charset="0"/>
              </a:rPr>
              <a:t>().</a:t>
            </a:r>
            <a:r>
              <a:rPr lang="en-GB" altLang="zh-CN" sz="1600" dirty="0" err="1">
                <a:latin typeface="Menlo" panose="020B0609030804020204" pitchFamily="49" charset="0"/>
              </a:rPr>
              <a:t>addListener</a:t>
            </a:r>
            <a:r>
              <a:rPr lang="en-GB" altLang="zh-CN" sz="1600" dirty="0">
                <a:latin typeface="Menlo" panose="020B0609030804020204" pitchFamily="49" charset="0"/>
              </a:rPr>
              <a:t>(                             </a:t>
            </a:r>
          </a:p>
          <a:p>
            <a:r>
              <a:rPr lang="en-GB" altLang="zh-CN" sz="1600" dirty="0">
                <a:latin typeface="Menlo" panose="020B0609030804020204" pitchFamily="49" charset="0"/>
              </a:rPr>
              <a:t>      </a:t>
            </a:r>
            <a:r>
              <a:rPr lang="en-GB" altLang="zh-CN" sz="1600" b="1" dirty="0">
                <a:solidFill>
                  <a:srgbClr val="931A68"/>
                </a:solidFill>
                <a:latin typeface="Menlo" panose="020B0609030804020204" pitchFamily="49" charset="0"/>
              </a:rPr>
              <a:t>new</a:t>
            </a:r>
            <a:r>
              <a:rPr lang="en-GB" altLang="zh-CN" sz="1600" dirty="0">
                <a:latin typeface="Menlo" panose="020B0609030804020204" pitchFamily="49" charset="0"/>
              </a:rPr>
              <a:t> </a:t>
            </a:r>
            <a:r>
              <a:rPr lang="en-GB" altLang="zh-CN" sz="1600" dirty="0" err="1">
                <a:latin typeface="Menlo" panose="020B0609030804020204" pitchFamily="49" charset="0"/>
              </a:rPr>
              <a:t>ChangeListener</a:t>
            </a:r>
            <a:r>
              <a:rPr lang="en-GB" altLang="zh-CN" sz="1600" dirty="0">
                <a:latin typeface="Menlo" panose="020B0609030804020204" pitchFamily="49" charset="0"/>
              </a:rPr>
              <a:t>&lt;Number&gt;() {                                   </a:t>
            </a:r>
          </a:p>
          <a:p>
            <a:r>
              <a:rPr lang="en-GB" altLang="zh-CN" sz="1600" dirty="0">
                <a:latin typeface="Menlo" panose="020B0609030804020204" pitchFamily="49" charset="0"/>
              </a:rPr>
              <a:t>         </a:t>
            </a:r>
            <a:r>
              <a:rPr lang="en-GB" altLang="zh-CN" sz="1600" dirty="0">
                <a:solidFill>
                  <a:srgbClr val="777777"/>
                </a:solidFill>
                <a:latin typeface="Menlo" panose="020B0609030804020204" pitchFamily="49" charset="0"/>
              </a:rPr>
              <a:t>@Override</a:t>
            </a:r>
            <a:r>
              <a:rPr lang="en-GB" altLang="zh-CN" sz="1600" dirty="0">
                <a:latin typeface="Menlo" panose="020B0609030804020204" pitchFamily="49" charset="0"/>
              </a:rPr>
              <a:t>                                                     </a:t>
            </a:r>
          </a:p>
          <a:p>
            <a:r>
              <a:rPr lang="en-GB" altLang="zh-CN" sz="1600" dirty="0">
                <a:latin typeface="Menlo" panose="020B0609030804020204" pitchFamily="49" charset="0"/>
              </a:rPr>
              <a:t>      </a:t>
            </a:r>
            <a:r>
              <a:rPr lang="en-GB" altLang="zh-CN" sz="1600" b="1" dirty="0">
                <a:solidFill>
                  <a:srgbClr val="931A68"/>
                </a:solidFill>
                <a:latin typeface="Menlo" panose="020B0609030804020204" pitchFamily="49" charset="0"/>
              </a:rPr>
              <a:t>public</a:t>
            </a:r>
            <a:r>
              <a:rPr lang="en-GB" altLang="zh-CN" sz="1600" dirty="0">
                <a:latin typeface="Menlo" panose="020B0609030804020204" pitchFamily="49" charset="0"/>
              </a:rPr>
              <a:t> </a:t>
            </a:r>
            <a:r>
              <a:rPr lang="en-GB" altLang="zh-CN" sz="1600" b="1" dirty="0">
                <a:solidFill>
                  <a:srgbClr val="931A68"/>
                </a:solidFill>
                <a:latin typeface="Menlo" panose="020B0609030804020204" pitchFamily="49" charset="0"/>
              </a:rPr>
              <a:t>void</a:t>
            </a:r>
            <a:r>
              <a:rPr lang="en-GB" altLang="zh-CN" sz="1600" dirty="0">
                <a:latin typeface="Menlo" panose="020B0609030804020204" pitchFamily="49" charset="0"/>
              </a:rPr>
              <a:t> changed(</a:t>
            </a:r>
            <a:r>
              <a:rPr lang="en-GB" altLang="zh-CN" sz="1600" dirty="0" err="1">
                <a:latin typeface="Menlo" panose="020B0609030804020204" pitchFamily="49" charset="0"/>
              </a:rPr>
              <a:t>ObservableValue</a:t>
            </a:r>
            <a:r>
              <a:rPr lang="en-GB" altLang="zh-CN" sz="1600" dirty="0">
                <a:latin typeface="Menlo" panose="020B0609030804020204" pitchFamily="49" charset="0"/>
              </a:rPr>
              <a:t>&lt;? </a:t>
            </a:r>
            <a:r>
              <a:rPr lang="en-GB" altLang="zh-CN" sz="1600" b="1" dirty="0">
                <a:solidFill>
                  <a:srgbClr val="931A68"/>
                </a:solidFill>
                <a:latin typeface="Menlo" panose="020B0609030804020204" pitchFamily="49" charset="0"/>
              </a:rPr>
              <a:t>extends</a:t>
            </a:r>
            <a:r>
              <a:rPr lang="en-GB" altLang="zh-CN" sz="1600" dirty="0">
                <a:latin typeface="Menlo" panose="020B0609030804020204" pitchFamily="49" charset="0"/>
              </a:rPr>
              <a:t> Number&gt; </a:t>
            </a:r>
            <a:r>
              <a:rPr lang="en-GB" altLang="zh-CN" sz="1600" dirty="0" err="1">
                <a:solidFill>
                  <a:srgbClr val="7E504F"/>
                </a:solidFill>
                <a:latin typeface="Menlo" panose="020B0609030804020204" pitchFamily="49" charset="0"/>
              </a:rPr>
              <a:t>ov</a:t>
            </a:r>
            <a:r>
              <a:rPr lang="en-GB" altLang="zh-CN" sz="1600" dirty="0">
                <a:latin typeface="Menlo" panose="020B0609030804020204" pitchFamily="49" charset="0"/>
              </a:rPr>
              <a:t>,  Number </a:t>
            </a:r>
            <a:r>
              <a:rPr lang="en-GB" altLang="zh-CN" sz="1600" dirty="0" err="1">
                <a:solidFill>
                  <a:srgbClr val="7E504F"/>
                </a:solidFill>
                <a:latin typeface="Menlo" panose="020B0609030804020204" pitchFamily="49" charset="0"/>
              </a:rPr>
              <a:t>oldValue</a:t>
            </a:r>
            <a:r>
              <a:rPr lang="en-GB" altLang="zh-CN" sz="1600" dirty="0">
                <a:latin typeface="Menlo" panose="020B0609030804020204" pitchFamily="49" charset="0"/>
              </a:rPr>
              <a:t>, Number </a:t>
            </a:r>
            <a:r>
              <a:rPr lang="en-GB" altLang="zh-CN" sz="1600" dirty="0" err="1">
                <a:solidFill>
                  <a:srgbClr val="7E504F"/>
                </a:solidFill>
                <a:latin typeface="Menlo" panose="020B0609030804020204" pitchFamily="49" charset="0"/>
              </a:rPr>
              <a:t>newValue</a:t>
            </a:r>
            <a:r>
              <a:rPr lang="en-GB" altLang="zh-CN" sz="1600" dirty="0">
                <a:latin typeface="Menlo" panose="020B0609030804020204" pitchFamily="49" charset="0"/>
              </a:rPr>
              <a:t>) {                        </a:t>
            </a:r>
          </a:p>
          <a:p>
            <a:r>
              <a:rPr lang="en-GB" altLang="zh-CN" sz="1600" dirty="0">
                <a:latin typeface="Menlo" panose="020B0609030804020204" pitchFamily="49" charset="0"/>
              </a:rPr>
              <a:t>        </a:t>
            </a:r>
            <a:r>
              <a:rPr lang="en-GB" altLang="zh-CN" sz="1600" dirty="0">
                <a:solidFill>
                  <a:srgbClr val="0326CC"/>
                </a:solidFill>
                <a:latin typeface="Menlo" panose="020B0609030804020204" pitchFamily="49" charset="0"/>
              </a:rPr>
              <a:t>red</a:t>
            </a:r>
            <a:r>
              <a:rPr lang="en-GB" altLang="zh-CN" sz="1600" dirty="0">
                <a:latin typeface="Menlo" panose="020B0609030804020204" pitchFamily="49" charset="0"/>
              </a:rPr>
              <a:t>=</a:t>
            </a:r>
            <a:r>
              <a:rPr lang="en-GB" altLang="zh-CN" sz="1600" dirty="0" err="1">
                <a:solidFill>
                  <a:srgbClr val="7E504F"/>
                </a:solidFill>
                <a:latin typeface="Menlo" panose="020B0609030804020204" pitchFamily="49" charset="0"/>
              </a:rPr>
              <a:t>newValue</a:t>
            </a:r>
            <a:r>
              <a:rPr lang="en-GB" altLang="zh-CN" sz="1600" dirty="0" err="1">
                <a:latin typeface="Menlo" panose="020B0609030804020204" pitchFamily="49" charset="0"/>
              </a:rPr>
              <a:t>.intValue</a:t>
            </a:r>
            <a:r>
              <a:rPr lang="en-GB" altLang="zh-CN" sz="1600" dirty="0">
                <a:latin typeface="Menlo" panose="020B0609030804020204" pitchFamily="49" charset="0"/>
              </a:rPr>
              <a:t>();                                </a:t>
            </a:r>
          </a:p>
          <a:p>
            <a:r>
              <a:rPr lang="en-GB" altLang="zh-CN" sz="1600" dirty="0">
                <a:latin typeface="Menlo" panose="020B0609030804020204" pitchFamily="49" charset="0"/>
              </a:rPr>
              <a:t>        </a:t>
            </a:r>
            <a:r>
              <a:rPr lang="en-GB" altLang="zh-CN" sz="1600" dirty="0" err="1">
                <a:solidFill>
                  <a:srgbClr val="0326CC"/>
                </a:solidFill>
                <a:latin typeface="Menlo" panose="020B0609030804020204" pitchFamily="49" charset="0"/>
              </a:rPr>
              <a:t>colorRectangle</a:t>
            </a:r>
            <a:r>
              <a:rPr lang="en-GB" altLang="zh-CN" sz="1600" dirty="0" err="1">
                <a:latin typeface="Menlo" panose="020B0609030804020204" pitchFamily="49" charset="0"/>
              </a:rPr>
              <a:t>.setFill</a:t>
            </a:r>
            <a:r>
              <a:rPr lang="en-GB" altLang="zh-CN" sz="1600" dirty="0">
                <a:latin typeface="Menlo" panose="020B0609030804020204" pitchFamily="49" charset="0"/>
              </a:rPr>
              <a:t>(</a:t>
            </a:r>
            <a:r>
              <a:rPr lang="en-GB" altLang="zh-CN" sz="1600" dirty="0" err="1">
                <a:latin typeface="Menlo" panose="020B0609030804020204" pitchFamily="49" charset="0"/>
              </a:rPr>
              <a:t>Color.</a:t>
            </a:r>
            <a:r>
              <a:rPr lang="en-GB" altLang="zh-CN" sz="1600" i="1" dirty="0" err="1">
                <a:latin typeface="Menlo" panose="020B0609030804020204" pitchFamily="49" charset="0"/>
              </a:rPr>
              <a:t>rgb</a:t>
            </a:r>
            <a:r>
              <a:rPr lang="en-GB" altLang="zh-CN" sz="1600" dirty="0">
                <a:latin typeface="Menlo" panose="020B0609030804020204" pitchFamily="49" charset="0"/>
              </a:rPr>
              <a:t>(</a:t>
            </a:r>
            <a:r>
              <a:rPr lang="en-GB" altLang="zh-CN" sz="1600" dirty="0">
                <a:solidFill>
                  <a:srgbClr val="0326CC"/>
                </a:solidFill>
                <a:latin typeface="Menlo" panose="020B0609030804020204" pitchFamily="49" charset="0"/>
              </a:rPr>
              <a:t>red</a:t>
            </a:r>
            <a:r>
              <a:rPr lang="en-GB" altLang="zh-CN" sz="1600" dirty="0">
                <a:latin typeface="Menlo" panose="020B0609030804020204" pitchFamily="49" charset="0"/>
              </a:rPr>
              <a:t>, </a:t>
            </a:r>
            <a:r>
              <a:rPr lang="en-GB" altLang="zh-CN" sz="1600" dirty="0">
                <a:solidFill>
                  <a:srgbClr val="0326CC"/>
                </a:solidFill>
                <a:latin typeface="Menlo" panose="020B0609030804020204" pitchFamily="49" charset="0"/>
              </a:rPr>
              <a:t>green</a:t>
            </a:r>
            <a:r>
              <a:rPr lang="en-GB" altLang="zh-CN" sz="1600" dirty="0">
                <a:latin typeface="Menlo" panose="020B0609030804020204" pitchFamily="49" charset="0"/>
              </a:rPr>
              <a:t>, </a:t>
            </a:r>
            <a:r>
              <a:rPr lang="en-GB" altLang="zh-CN" sz="1600" dirty="0">
                <a:solidFill>
                  <a:srgbClr val="0326CC"/>
                </a:solidFill>
                <a:latin typeface="Menlo" panose="020B0609030804020204" pitchFamily="49" charset="0"/>
              </a:rPr>
              <a:t>blue</a:t>
            </a:r>
            <a:r>
              <a:rPr lang="en-GB" altLang="zh-CN" sz="1600" dirty="0">
                <a:latin typeface="Menlo" panose="020B0609030804020204" pitchFamily="49" charset="0"/>
              </a:rPr>
              <a:t>, </a:t>
            </a:r>
            <a:r>
              <a:rPr lang="en-GB" altLang="zh-CN" sz="1600" dirty="0">
                <a:solidFill>
                  <a:srgbClr val="0326CC"/>
                </a:solidFill>
                <a:latin typeface="Menlo" panose="020B0609030804020204" pitchFamily="49" charset="0"/>
              </a:rPr>
              <a:t>alpha</a:t>
            </a:r>
            <a:r>
              <a:rPr lang="en-GB" altLang="zh-CN" sz="1600" dirty="0">
                <a:latin typeface="Menlo" panose="020B0609030804020204" pitchFamily="49" charset="0"/>
              </a:rPr>
              <a:t>));</a:t>
            </a:r>
          </a:p>
          <a:p>
            <a:r>
              <a:rPr lang="en-GB" altLang="zh-CN" sz="1600" dirty="0">
                <a:latin typeface="Menlo" panose="020B0609030804020204" pitchFamily="49" charset="0"/>
              </a:rPr>
              <a:t>            }</a:t>
            </a:r>
          </a:p>
          <a:p>
            <a:r>
              <a:rPr lang="en-GB" altLang="zh-CN" sz="1600" dirty="0">
                <a:latin typeface="Menlo" panose="020B0609030804020204" pitchFamily="49" charset="0"/>
              </a:rPr>
              <a:t>         }</a:t>
            </a:r>
          </a:p>
          <a:p>
            <a:r>
              <a:rPr lang="en-GB" altLang="zh-CN" sz="1600" dirty="0">
                <a:latin typeface="Menlo" panose="020B0609030804020204" pitchFamily="49" charset="0"/>
              </a:rPr>
              <a:t>      );       </a:t>
            </a:r>
            <a:endParaRPr lang="en-GB" altLang="zh-CN" sz="1600" dirty="0">
              <a:effectLst/>
              <a:latin typeface="Menlo" panose="020B0609030804020204" pitchFamily="49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556624" cy="1143000"/>
          </a:xfrm>
        </p:spPr>
        <p:txBody>
          <a:bodyPr>
            <a:noAutofit/>
          </a:bodyPr>
          <a:lstStyle/>
          <a:p>
            <a:endParaRPr lang="zh-CN" altLang="zh-CN" sz="28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pPr marL="201295" indent="0" eaLnBrk="1" hangingPunct="1"/>
            <a:endParaRPr lang="en-US" altLang="zh-CN" sz="2800" dirty="0">
              <a:solidFill>
                <a:srgbClr val="000000"/>
              </a:solidFill>
              <a:ea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39900"/>
            <a:ext cx="8407400" cy="42037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556624" cy="1143000"/>
          </a:xfrm>
        </p:spPr>
        <p:txBody>
          <a:bodyPr>
            <a:noAutofit/>
          </a:bodyPr>
          <a:lstStyle/>
          <a:p>
            <a:endParaRPr lang="zh-CN" altLang="zh-CN" sz="28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pPr marL="201295" indent="0" eaLnBrk="1" hangingPunct="1"/>
            <a:endParaRPr lang="en-US" altLang="zh-CN" sz="2800" dirty="0">
              <a:solidFill>
                <a:srgbClr val="000000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50" y="1188720"/>
            <a:ext cx="73787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556624" cy="1143000"/>
          </a:xfrm>
        </p:spPr>
        <p:txBody>
          <a:bodyPr>
            <a:noAutofit/>
          </a:bodyPr>
          <a:lstStyle/>
          <a:p>
            <a:endParaRPr lang="zh-CN" altLang="zh-CN" sz="28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pPr marL="201295" indent="0" eaLnBrk="1" hangingPunct="1"/>
            <a:endParaRPr lang="en-US" altLang="zh-CN" sz="2800" dirty="0">
              <a:solidFill>
                <a:srgbClr val="000000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1466850"/>
            <a:ext cx="7327900" cy="3924300"/>
          </a:xfrm>
          <a:prstGeom prst="rect">
            <a:avLst/>
          </a:prstGeom>
        </p:spPr>
      </p:pic>
      <p:cxnSp>
        <p:nvCxnSpPr>
          <p:cNvPr id="6" name="直线连接符 5"/>
          <p:cNvCxnSpPr/>
          <p:nvPr/>
        </p:nvCxnSpPr>
        <p:spPr>
          <a:xfrm>
            <a:off x="1828800" y="2057400"/>
            <a:ext cx="35052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556624" cy="1143000"/>
          </a:xfrm>
        </p:spPr>
        <p:txBody>
          <a:bodyPr>
            <a:noAutofit/>
          </a:bodyPr>
          <a:lstStyle/>
          <a:p>
            <a:endParaRPr lang="zh-CN" altLang="zh-CN" sz="28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pPr marL="201295" indent="0" eaLnBrk="1" hangingPunct="1"/>
            <a:endParaRPr lang="en-US" altLang="zh-CN" sz="2800" dirty="0">
              <a:solidFill>
                <a:srgbClr val="000000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1441450"/>
            <a:ext cx="7340600" cy="39751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7772400" cy="1143000"/>
          </a:xfrm>
        </p:spPr>
        <p:txBody>
          <a:bodyPr>
            <a:noAutofit/>
          </a:bodyPr>
          <a:lstStyle/>
          <a:p>
            <a:r>
              <a:rPr lang="en-GB" altLang="zh-CN" sz="2800" dirty="0">
                <a:solidFill>
                  <a:srgbClr val="3380E6"/>
                </a:solidFill>
                <a:latin typeface="Lucida Console"/>
              </a:rPr>
              <a:t>Cover Viewer App</a:t>
            </a:r>
            <a:endParaRPr lang="zh-CN" altLang="zh-CN" sz="2800" dirty="0">
              <a:solidFill>
                <a:srgbClr val="3380E6"/>
              </a:solidFill>
              <a:latin typeface="Lucida Console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50" y="1219200"/>
            <a:ext cx="4483100" cy="545680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r>
              <a:rPr lang="zh-CN" altLang="en-GB" dirty="0">
                <a:solidFill>
                  <a:srgbClr val="FF0000"/>
                </a:solidFill>
              </a:rPr>
              <a:t>对于</a:t>
            </a:r>
            <a:r>
              <a:rPr lang="en-GB" altLang="zh-CN" dirty="0" err="1">
                <a:solidFill>
                  <a:srgbClr val="FF0000"/>
                </a:solidFill>
              </a:rPr>
              <a:t>ListView</a:t>
            </a:r>
            <a:r>
              <a:rPr lang="en-GB" altLang="zh-CN" dirty="0"/>
              <a:t>, </a:t>
            </a:r>
            <a:r>
              <a:rPr lang="zh-CN" altLang="en-GB" dirty="0"/>
              <a:t>设置</a:t>
            </a:r>
            <a:r>
              <a:rPr lang="zh-CN" altLang="en-US" dirty="0"/>
              <a:t>以下属性</a:t>
            </a:r>
            <a:r>
              <a:rPr lang="en-GB" altLang="zh-CN" dirty="0"/>
              <a:t>: </a:t>
            </a:r>
          </a:p>
          <a:p>
            <a:pPr lvl="1"/>
            <a:r>
              <a:rPr lang="en-GB" altLang="zh-CN" dirty="0"/>
              <a:t>Margin—8 (for the right margin) to separate the </a:t>
            </a:r>
            <a:r>
              <a:rPr lang="en-GB" altLang="zh-CN" dirty="0" err="1"/>
              <a:t>ListView</a:t>
            </a:r>
            <a:r>
              <a:rPr lang="en-GB" altLang="zh-CN" dirty="0"/>
              <a:t> from</a:t>
            </a:r>
            <a:r>
              <a:rPr lang="zh-CN" altLang="en-US" dirty="0"/>
              <a:t> </a:t>
            </a:r>
            <a:r>
              <a:rPr lang="en-GB" altLang="zh-CN" dirty="0"/>
              <a:t>the </a:t>
            </a:r>
            <a:r>
              <a:rPr lang="en-GB" altLang="zh-CN" dirty="0" err="1"/>
              <a:t>ImageView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GB" altLang="zh-CN" dirty="0"/>
              <a:t>Pref Width—200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GB" altLang="zh-CN" dirty="0"/>
              <a:t>Max Height—MAX_VALUE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GB" altLang="zh-CN" dirty="0"/>
              <a:t>Min Width, Min Height, Pref Height and Max Width —USE_COMPUTED_SIZE</a:t>
            </a:r>
          </a:p>
          <a:p>
            <a:pPr marL="201295" indent="0" eaLnBrk="1" hangingPunct="1"/>
            <a:endParaRPr lang="en-US" altLang="zh-CN" sz="2800" dirty="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42" name="直接连接符 39"/>
          <p:cNvCxnSpPr>
            <a:cxnSpLocks noChangeShapeType="1"/>
          </p:cNvCxnSpPr>
          <p:nvPr/>
        </p:nvCxnSpPr>
        <p:spPr bwMode="auto">
          <a:xfrm>
            <a:off x="5427663" y="4219575"/>
            <a:ext cx="75565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43" name="直接连接符 40"/>
          <p:cNvCxnSpPr>
            <a:cxnSpLocks noChangeShapeType="1"/>
          </p:cNvCxnSpPr>
          <p:nvPr/>
        </p:nvCxnSpPr>
        <p:spPr bwMode="auto">
          <a:xfrm>
            <a:off x="5441950" y="4940300"/>
            <a:ext cx="75565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44" name="直接连接符 41"/>
          <p:cNvCxnSpPr>
            <a:cxnSpLocks noChangeShapeType="1"/>
          </p:cNvCxnSpPr>
          <p:nvPr/>
        </p:nvCxnSpPr>
        <p:spPr bwMode="auto">
          <a:xfrm>
            <a:off x="5427663" y="5657850"/>
            <a:ext cx="75565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45" name="直接箭头连接符 34"/>
          <p:cNvCxnSpPr/>
          <p:nvPr/>
        </p:nvCxnSpPr>
        <p:spPr bwMode="auto">
          <a:xfrm flipH="1">
            <a:off x="4572000" y="3500438"/>
            <a:ext cx="1512888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non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46" name="直接箭头连接符 5"/>
          <p:cNvCxnSpPr/>
          <p:nvPr/>
        </p:nvCxnSpPr>
        <p:spPr bwMode="auto">
          <a:xfrm flipH="1">
            <a:off x="4705350" y="1916113"/>
            <a:ext cx="1511300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non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矩形 7"/>
          <p:cNvSpPr/>
          <p:nvPr/>
        </p:nvSpPr>
        <p:spPr bwMode="auto">
          <a:xfrm>
            <a:off x="1323975" y="260350"/>
            <a:ext cx="1511300" cy="28892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zh-CN" sz="1400" b="0">
                <a:latin typeface="+mn-lt"/>
              </a:rPr>
              <a:t>java.lang.Object</a:t>
            </a:r>
            <a:endParaRPr lang="zh-CN" altLang="en-US" sz="1400" b="0">
              <a:latin typeface="+mn-lt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2835275" y="820738"/>
            <a:ext cx="2881313" cy="50482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zh-CN" sz="1400" b="0">
                <a:latin typeface="+mn-lt"/>
              </a:rPr>
              <a:t>javafx.lang.application.</a:t>
            </a:r>
            <a:r>
              <a:rPr lang="en-US" altLang="zh-CN" sz="1400" b="0"/>
              <a:t>Application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应用程序类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2830513" y="1679575"/>
            <a:ext cx="1871662" cy="50323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zh-CN" sz="1400" b="0"/>
              <a:t>javafx</a:t>
            </a:r>
            <a:r>
              <a:rPr lang="en-US" altLang="zh-CN" sz="1400" b="0">
                <a:latin typeface="+mn-lt"/>
              </a:rPr>
              <a:t>.stage.Window</a:t>
            </a:r>
            <a:endParaRPr lang="en-US" altLang="zh-CN" sz="1400" b="0"/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窗口类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5724525" y="1682750"/>
            <a:ext cx="1871663" cy="50482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zh-CN" sz="1400" b="0"/>
              <a:t>javafx</a:t>
            </a:r>
            <a:r>
              <a:rPr lang="en-US" altLang="zh-CN" sz="1400" b="0">
                <a:latin typeface="+mn-lt"/>
              </a:rPr>
              <a:t>.stage.Stage</a:t>
            </a:r>
            <a:endParaRPr lang="en-US" altLang="zh-CN" sz="1400" b="0"/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舞台类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2836863" y="2460625"/>
            <a:ext cx="1735137" cy="50323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zh-CN" sz="1400" b="0"/>
              <a:t>javafx</a:t>
            </a:r>
            <a:r>
              <a:rPr lang="en-US" altLang="zh-CN" sz="1400" b="0">
                <a:latin typeface="+mn-lt"/>
              </a:rPr>
              <a:t>.s</a:t>
            </a:r>
            <a:r>
              <a:rPr lang="en-US" altLang="zh-CN" sz="1400" b="0"/>
              <a:t>cene</a:t>
            </a:r>
            <a:r>
              <a:rPr lang="en-US" altLang="zh-CN" sz="1400" b="0">
                <a:latin typeface="+mn-lt"/>
              </a:rPr>
              <a:t>.Scene</a:t>
            </a:r>
            <a:endParaRPr lang="en-US" altLang="zh-CN" sz="1400" b="0"/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场景类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2830513" y="3249613"/>
            <a:ext cx="1741487" cy="50482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zh-CN" sz="1400" b="0"/>
              <a:t>javafx</a:t>
            </a:r>
            <a:r>
              <a:rPr lang="en-US" altLang="zh-CN" sz="1400" b="0">
                <a:latin typeface="+mn-lt"/>
              </a:rPr>
              <a:t>.</a:t>
            </a:r>
            <a:r>
              <a:rPr lang="en-US" altLang="zh-CN" sz="1400" b="0"/>
              <a:t>scene.Node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节点类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716588" y="3249613"/>
            <a:ext cx="1871662" cy="50482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Parent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控件父类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5724525" y="3967163"/>
            <a:ext cx="1871663" cy="50323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ImageView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图像显示类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5724525" y="4683125"/>
            <a:ext cx="1871663" cy="50482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MediaView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媒体显示类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5716588" y="5400675"/>
            <a:ext cx="1871662" cy="50482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Shape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形状类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2830513" y="4100513"/>
            <a:ext cx="2303462" cy="50323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zh-CN" sz="1400" b="0"/>
              <a:t>javafx</a:t>
            </a:r>
            <a:r>
              <a:rPr lang="en-US" altLang="zh-CN" sz="1400" b="0">
                <a:latin typeface="+mn-lt"/>
              </a:rPr>
              <a:t>.</a:t>
            </a:r>
            <a:r>
              <a:rPr lang="en-US" altLang="zh-CN" sz="1400" b="0"/>
              <a:t>scene.image.Image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图像类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2830513" y="4884738"/>
            <a:ext cx="2085975" cy="50323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zh-CN" sz="1400" b="0"/>
              <a:t>javafx</a:t>
            </a:r>
            <a:r>
              <a:rPr lang="en-US" altLang="zh-CN" sz="1400" b="0">
                <a:latin typeface="+mn-lt"/>
              </a:rPr>
              <a:t>.</a:t>
            </a:r>
            <a:r>
              <a:rPr lang="en-US" altLang="zh-CN" sz="1400" b="0"/>
              <a:t>scene.paint.Color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颜色类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2830513" y="5648325"/>
            <a:ext cx="1978025" cy="50482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zh-CN" sz="1400" b="0"/>
              <a:t>javafx</a:t>
            </a:r>
            <a:r>
              <a:rPr lang="en-US" altLang="zh-CN" sz="1400" b="0">
                <a:latin typeface="+mn-lt"/>
              </a:rPr>
              <a:t>.</a:t>
            </a:r>
            <a:r>
              <a:rPr lang="en-US" altLang="zh-CN" sz="1400" b="0"/>
              <a:t>scene.text.Font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字体类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cxnSp>
        <p:nvCxnSpPr>
          <p:cNvPr id="10260" name="直接箭头连接符 24"/>
          <p:cNvCxnSpPr>
            <a:endCxn id="8" idx="2"/>
          </p:cNvCxnSpPr>
          <p:nvPr/>
        </p:nvCxnSpPr>
        <p:spPr bwMode="auto">
          <a:xfrm flipV="1">
            <a:off x="2079625" y="549275"/>
            <a:ext cx="0" cy="53514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non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61" name="直接连接符 26"/>
          <p:cNvCxnSpPr>
            <a:endCxn id="12" idx="1"/>
          </p:cNvCxnSpPr>
          <p:nvPr/>
        </p:nvCxnSpPr>
        <p:spPr bwMode="auto">
          <a:xfrm>
            <a:off x="2079625" y="1073150"/>
            <a:ext cx="75565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62" name="直接连接符 28"/>
          <p:cNvCxnSpPr>
            <a:cxnSpLocks noChangeShapeType="1"/>
          </p:cNvCxnSpPr>
          <p:nvPr/>
        </p:nvCxnSpPr>
        <p:spPr bwMode="auto">
          <a:xfrm>
            <a:off x="2079625" y="1938338"/>
            <a:ext cx="75565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63" name="直接连接符 29"/>
          <p:cNvCxnSpPr>
            <a:cxnSpLocks noChangeShapeType="1"/>
          </p:cNvCxnSpPr>
          <p:nvPr/>
        </p:nvCxnSpPr>
        <p:spPr bwMode="auto">
          <a:xfrm>
            <a:off x="2074863" y="2682875"/>
            <a:ext cx="75565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64" name="直接连接符 30"/>
          <p:cNvCxnSpPr>
            <a:cxnSpLocks noChangeShapeType="1"/>
          </p:cNvCxnSpPr>
          <p:nvPr/>
        </p:nvCxnSpPr>
        <p:spPr bwMode="auto">
          <a:xfrm>
            <a:off x="2079625" y="3502025"/>
            <a:ext cx="75565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65" name="直接连接符 31"/>
          <p:cNvCxnSpPr>
            <a:cxnSpLocks noChangeShapeType="1"/>
          </p:cNvCxnSpPr>
          <p:nvPr/>
        </p:nvCxnSpPr>
        <p:spPr bwMode="auto">
          <a:xfrm>
            <a:off x="2074863" y="4344988"/>
            <a:ext cx="75565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66" name="直接连接符 32"/>
          <p:cNvCxnSpPr>
            <a:cxnSpLocks noChangeShapeType="1"/>
          </p:cNvCxnSpPr>
          <p:nvPr/>
        </p:nvCxnSpPr>
        <p:spPr bwMode="auto">
          <a:xfrm>
            <a:off x="2079625" y="5135563"/>
            <a:ext cx="75565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67" name="直接连接符 33"/>
          <p:cNvCxnSpPr>
            <a:cxnSpLocks noChangeShapeType="1"/>
          </p:cNvCxnSpPr>
          <p:nvPr/>
        </p:nvCxnSpPr>
        <p:spPr bwMode="auto">
          <a:xfrm>
            <a:off x="2079625" y="5892800"/>
            <a:ext cx="75565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68" name="直接连接符 37"/>
          <p:cNvCxnSpPr>
            <a:cxnSpLocks noChangeShapeType="1"/>
          </p:cNvCxnSpPr>
          <p:nvPr/>
        </p:nvCxnSpPr>
        <p:spPr bwMode="auto">
          <a:xfrm>
            <a:off x="5427663" y="3502025"/>
            <a:ext cx="0" cy="21463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269" name="矩形 38"/>
          <p:cNvSpPr>
            <a:spLocks noChangeArrowheads="1"/>
          </p:cNvSpPr>
          <p:nvPr/>
        </p:nvSpPr>
        <p:spPr bwMode="auto">
          <a:xfrm>
            <a:off x="2874963" y="6181725"/>
            <a:ext cx="3654425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9pPr>
          </a:lstStyle>
          <a:p>
            <a:pPr marL="342900" indent="-342900">
              <a:lnSpc>
                <a:spcPts val="46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000">
                <a:latin typeface="+mn-ea"/>
                <a:ea typeface="+mn-ea"/>
              </a:rPr>
              <a:t>JavaFX</a:t>
            </a:r>
            <a:r>
              <a:rPr lang="zh-CN" altLang="en-US" sz="2000">
                <a:latin typeface="+mn-ea"/>
                <a:ea typeface="+mn-ea"/>
              </a:rPr>
              <a:t>中主要类的继承关系</a:t>
            </a:r>
            <a:endParaRPr lang="en-US" altLang="zh-CN" sz="2000">
              <a:latin typeface="+mn-ea"/>
              <a:ea typeface="+mn-ea"/>
            </a:endParaRPr>
          </a:p>
        </p:txBody>
      </p:sp>
      <p:sp>
        <p:nvSpPr>
          <p:cNvPr id="10270" name="矩形 43"/>
          <p:cNvSpPr>
            <a:spLocks noChangeArrowheads="1"/>
          </p:cNvSpPr>
          <p:nvPr/>
        </p:nvSpPr>
        <p:spPr bwMode="auto">
          <a:xfrm>
            <a:off x="1547813" y="739775"/>
            <a:ext cx="6624637" cy="2368550"/>
          </a:xfrm>
          <a:prstGeom prst="rect">
            <a:avLst/>
          </a:prstGeom>
          <a:noFill/>
          <a:ln w="38100" algn="ctr">
            <a:solidFill>
              <a:srgbClr val="9900CC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200">
              <a:solidFill>
                <a:srgbClr val="0033CC"/>
              </a:solidFill>
              <a:latin typeface="Tahoma" panose="020B0804030504040204" pitchFamily="34" charset="0"/>
            </a:endParaRPr>
          </a:p>
        </p:txBody>
      </p:sp>
      <p:sp>
        <p:nvSpPr>
          <p:cNvPr id="10271" name="矩形 45"/>
          <p:cNvSpPr>
            <a:spLocks noChangeArrowheads="1"/>
          </p:cNvSpPr>
          <p:nvPr/>
        </p:nvSpPr>
        <p:spPr bwMode="auto">
          <a:xfrm>
            <a:off x="5292725" y="3108325"/>
            <a:ext cx="2592388" cy="3009900"/>
          </a:xfrm>
          <a:prstGeom prst="rect">
            <a:avLst/>
          </a:prstGeom>
          <a:noFill/>
          <a:ln w="38100" algn="ctr">
            <a:solidFill>
              <a:srgbClr val="0033CC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200">
              <a:latin typeface="Tahoma" panose="020B0804030504040204" pitchFamily="34" charset="0"/>
            </a:endParaRPr>
          </a:p>
        </p:txBody>
      </p:sp>
      <p:sp>
        <p:nvSpPr>
          <p:cNvPr id="32" name="矩形 45"/>
          <p:cNvSpPr>
            <a:spLocks noChangeArrowheads="1"/>
          </p:cNvSpPr>
          <p:nvPr/>
        </p:nvSpPr>
        <p:spPr bwMode="auto">
          <a:xfrm>
            <a:off x="2484438" y="3108325"/>
            <a:ext cx="2519362" cy="812800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200">
              <a:solidFill>
                <a:srgbClr val="FF0000"/>
              </a:solidFill>
              <a:latin typeface="Tahoma" panose="020B08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0" grpId="0" animBg="1"/>
      <p:bldP spid="10270" grpId="1" animBg="1"/>
      <p:bldP spid="10271" grpId="0" animBg="1"/>
      <p:bldP spid="32" grpId="0" animBg="1"/>
      <p:bldP spid="32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r>
              <a:rPr lang="zh-CN" altLang="en-GB" dirty="0"/>
              <a:t>对于</a:t>
            </a:r>
            <a:r>
              <a:rPr lang="en-GB" altLang="zh-CN" dirty="0" err="1">
                <a:solidFill>
                  <a:srgbClr val="FF0000"/>
                </a:solidFill>
              </a:rPr>
              <a:t>ImageView</a:t>
            </a:r>
            <a:r>
              <a:rPr lang="en-GB" altLang="zh-CN" dirty="0"/>
              <a:t>, </a:t>
            </a:r>
            <a:r>
              <a:rPr lang="zh-CN" altLang="en-GB" dirty="0"/>
              <a:t>设置</a:t>
            </a:r>
            <a:r>
              <a:rPr lang="zh-CN" altLang="en-US" dirty="0"/>
              <a:t>以下属性</a:t>
            </a:r>
            <a:r>
              <a:rPr lang="en-GB" altLang="zh-CN" dirty="0"/>
              <a:t>: </a:t>
            </a:r>
          </a:p>
          <a:p>
            <a:pPr marL="457200" lvl="1" indent="0" eaLnBrk="1" hangingPunct="1"/>
            <a:r>
              <a:rPr lang="en-GB" altLang="zh-CN" dirty="0"/>
              <a:t>Fit Width and Fit Height </a:t>
            </a:r>
            <a:r>
              <a:rPr lang="en-US" altLang="zh-CN" dirty="0"/>
              <a:t>—</a:t>
            </a:r>
            <a:r>
              <a:rPr lang="zh-CN" altLang="en-US" dirty="0"/>
              <a:t> </a:t>
            </a:r>
            <a:r>
              <a:rPr lang="en-GB" altLang="zh-CN" dirty="0"/>
              <a:t>370 and 480</a:t>
            </a:r>
          </a:p>
          <a:p>
            <a:pPr marL="201295" indent="0" eaLnBrk="1" hangingPunct="1"/>
            <a:r>
              <a:rPr lang="zh-CN" altLang="en-GB" dirty="0"/>
              <a:t>对于</a:t>
            </a:r>
            <a:r>
              <a:rPr lang="en-GB" altLang="zh-CN" dirty="0"/>
              <a:t>e </a:t>
            </a:r>
            <a:r>
              <a:rPr lang="en-GB" altLang="zh-CN" dirty="0" err="1">
                <a:solidFill>
                  <a:srgbClr val="FF0000"/>
                </a:solidFill>
              </a:rPr>
              <a:t>BorderPane</a:t>
            </a:r>
            <a:r>
              <a:rPr lang="en-GB" altLang="zh-CN" dirty="0"/>
              <a:t>, , </a:t>
            </a:r>
            <a:r>
              <a:rPr lang="zh-CN" altLang="en-GB" dirty="0"/>
              <a:t>设置</a:t>
            </a:r>
            <a:r>
              <a:rPr lang="zh-CN" altLang="en-US" dirty="0"/>
              <a:t>以下属性</a:t>
            </a:r>
            <a:r>
              <a:rPr lang="en-GB" altLang="zh-CN" dirty="0"/>
              <a:t>: </a:t>
            </a:r>
          </a:p>
          <a:p>
            <a:pPr marL="457200" lvl="1" indent="0" eaLnBrk="1" hangingPunct="1"/>
            <a:r>
              <a:rPr lang="en-GB" altLang="zh-CN" dirty="0"/>
              <a:t>Pref Width and Pref Height </a:t>
            </a:r>
            <a:r>
              <a:rPr lang="en-US" altLang="zh-CN" dirty="0"/>
              <a:t>—</a:t>
            </a:r>
            <a:r>
              <a:rPr lang="en-GB" altLang="zh-CN" dirty="0"/>
              <a:t>USE_COMPUTED_SIZE</a:t>
            </a:r>
          </a:p>
          <a:p>
            <a:pPr marL="457200" lvl="1" indent="0" eaLnBrk="1" hangingPunct="1"/>
            <a:r>
              <a:rPr lang="en-GB" altLang="zh-CN" dirty="0"/>
              <a:t>Padding </a:t>
            </a:r>
            <a:r>
              <a:rPr lang="en-US" altLang="zh-CN" dirty="0"/>
              <a:t>—</a:t>
            </a:r>
            <a:r>
              <a:rPr lang="en-GB" altLang="zh-CN" dirty="0"/>
              <a:t>8 </a:t>
            </a:r>
            <a:endParaRPr lang="en-US" altLang="zh-CN" sz="2800" dirty="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08" y="533400"/>
            <a:ext cx="8958784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" y="304800"/>
            <a:ext cx="8774457" cy="56388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393700"/>
            <a:ext cx="8267700" cy="60706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57200"/>
            <a:ext cx="8858865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950" y="1219200"/>
            <a:ext cx="5168900" cy="457200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865" y="0"/>
            <a:ext cx="714426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482600"/>
            <a:ext cx="7962900" cy="58928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762000"/>
            <a:ext cx="8115300" cy="5334000"/>
          </a:xfrm>
          <a:prstGeom prst="rect">
            <a:avLst/>
          </a:prstGeom>
        </p:spPr>
      </p:pic>
      <p:cxnSp>
        <p:nvCxnSpPr>
          <p:cNvPr id="7" name="直线连接符 6"/>
          <p:cNvCxnSpPr/>
          <p:nvPr/>
        </p:nvCxnSpPr>
        <p:spPr>
          <a:xfrm>
            <a:off x="1447800" y="3962400"/>
            <a:ext cx="26670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07986" y="404664"/>
            <a:ext cx="8328025" cy="4525962"/>
          </a:xfrm>
        </p:spPr>
        <p:txBody>
          <a:bodyPr/>
          <a:lstStyle/>
          <a:p>
            <a:r>
              <a:rPr lang="en-GB" altLang="zh-CN" dirty="0" err="1"/>
              <a:t>TableView</a:t>
            </a:r>
            <a:r>
              <a:rPr lang="en-GB" altLang="zh-CN" dirty="0"/>
              <a:t> </a:t>
            </a:r>
          </a:p>
          <a:p>
            <a:pPr lvl="1"/>
            <a:r>
              <a:rPr lang="en-GB" altLang="zh-CN" dirty="0"/>
              <a:t>JavaFX</a:t>
            </a:r>
            <a:r>
              <a:rPr lang="zh-CN" altLang="en-GB" dirty="0"/>
              <a:t>的</a:t>
            </a:r>
            <a:r>
              <a:rPr lang="en-GB" altLang="zh-CN" dirty="0" err="1"/>
              <a:t>TableView</a:t>
            </a:r>
            <a:r>
              <a:rPr lang="en-GB" altLang="zh-CN" dirty="0"/>
              <a:t> </a:t>
            </a:r>
            <a:r>
              <a:rPr lang="zh-CN" altLang="en-US" dirty="0"/>
              <a:t>控件</a:t>
            </a:r>
            <a:r>
              <a:rPr lang="en-GB" altLang="zh-CN" dirty="0"/>
              <a:t> (</a:t>
            </a:r>
            <a:r>
              <a:rPr lang="zh-CN" altLang="en-GB" dirty="0"/>
              <a:t>包</a:t>
            </a:r>
            <a:r>
              <a:rPr lang="en-GB" altLang="zh-CN" dirty="0"/>
              <a:t> </a:t>
            </a:r>
            <a:r>
              <a:rPr lang="en-GB" altLang="zh-CN" dirty="0" err="1"/>
              <a:t>javafx.scene.control</a:t>
            </a:r>
            <a:r>
              <a:rPr lang="en-GB" altLang="zh-CN" dirty="0"/>
              <a:t>) </a:t>
            </a:r>
            <a:r>
              <a:rPr lang="zh-CN" altLang="en-GB" dirty="0"/>
              <a:t>以</a:t>
            </a:r>
            <a:r>
              <a:rPr lang="zh-CN" altLang="en-US" dirty="0"/>
              <a:t>行和列的形式显示表格数据，并支持用户与这些数据的直接交互。</a:t>
            </a:r>
            <a:endParaRPr lang="en-GB" altLang="zh-CN" dirty="0"/>
          </a:p>
          <a:p>
            <a:endParaRPr lang="en-US" altLang="zh-CN" sz="2800" dirty="0">
              <a:solidFill>
                <a:srgbClr val="000000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2420888"/>
            <a:ext cx="2882900" cy="35052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6021288"/>
            <a:ext cx="7122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Example: http://</a:t>
            </a:r>
            <a:r>
              <a:rPr kumimoji="1" lang="en-US" altLang="zh-CN" dirty="0" err="1">
                <a:solidFill>
                  <a:srgbClr val="FF0000"/>
                </a:solidFill>
              </a:rPr>
              <a:t>www.javafxchina.net</a:t>
            </a:r>
            <a:r>
              <a:rPr kumimoji="1" lang="en-US" altLang="zh-CN" dirty="0">
                <a:solidFill>
                  <a:srgbClr val="FF0000"/>
                </a:solidFill>
              </a:rPr>
              <a:t>/blog/2015/04/doc03_tableview/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90" name="直接箭头连接符 103"/>
          <p:cNvCxnSpPr/>
          <p:nvPr/>
        </p:nvCxnSpPr>
        <p:spPr bwMode="auto">
          <a:xfrm flipH="1">
            <a:off x="7042150" y="4906963"/>
            <a:ext cx="1003300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non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91" name="直接连接符 101"/>
          <p:cNvCxnSpPr/>
          <p:nvPr/>
        </p:nvCxnSpPr>
        <p:spPr bwMode="auto">
          <a:xfrm>
            <a:off x="5645150" y="4897438"/>
            <a:ext cx="75565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92" name="直接连接符 99"/>
          <p:cNvCxnSpPr/>
          <p:nvPr/>
        </p:nvCxnSpPr>
        <p:spPr bwMode="auto">
          <a:xfrm>
            <a:off x="5654675" y="4149725"/>
            <a:ext cx="75565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93" name="直接箭头连接符 85"/>
          <p:cNvCxnSpPr/>
          <p:nvPr/>
        </p:nvCxnSpPr>
        <p:spPr bwMode="auto">
          <a:xfrm flipV="1">
            <a:off x="8045450" y="3417888"/>
            <a:ext cx="0" cy="38893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non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94" name="直接箭头连接符 96"/>
          <p:cNvCxnSpPr/>
          <p:nvPr/>
        </p:nvCxnSpPr>
        <p:spPr bwMode="auto">
          <a:xfrm flipH="1">
            <a:off x="6024563" y="5807075"/>
            <a:ext cx="1003300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non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95" name="直接连接符 94"/>
          <p:cNvCxnSpPr>
            <a:cxnSpLocks noChangeShapeType="1"/>
          </p:cNvCxnSpPr>
          <p:nvPr/>
        </p:nvCxnSpPr>
        <p:spPr bwMode="auto">
          <a:xfrm>
            <a:off x="3976688" y="5822950"/>
            <a:ext cx="757237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96" name="直接连接符 93"/>
          <p:cNvCxnSpPr>
            <a:cxnSpLocks noChangeShapeType="1"/>
          </p:cNvCxnSpPr>
          <p:nvPr/>
        </p:nvCxnSpPr>
        <p:spPr bwMode="auto">
          <a:xfrm>
            <a:off x="3976688" y="4779963"/>
            <a:ext cx="757237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97" name="直接连接符 92"/>
          <p:cNvCxnSpPr>
            <a:cxnSpLocks noChangeShapeType="1"/>
          </p:cNvCxnSpPr>
          <p:nvPr/>
        </p:nvCxnSpPr>
        <p:spPr bwMode="auto">
          <a:xfrm>
            <a:off x="3967163" y="4170363"/>
            <a:ext cx="75565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98" name="直接连接符 91"/>
          <p:cNvCxnSpPr>
            <a:cxnSpLocks noChangeShapeType="1"/>
          </p:cNvCxnSpPr>
          <p:nvPr/>
        </p:nvCxnSpPr>
        <p:spPr bwMode="auto">
          <a:xfrm>
            <a:off x="3979863" y="3195638"/>
            <a:ext cx="75565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99" name="直接连接符 90"/>
          <p:cNvCxnSpPr>
            <a:cxnSpLocks noChangeShapeType="1"/>
          </p:cNvCxnSpPr>
          <p:nvPr/>
        </p:nvCxnSpPr>
        <p:spPr bwMode="auto">
          <a:xfrm>
            <a:off x="3978275" y="2581275"/>
            <a:ext cx="75565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00" name="直接连接符 89"/>
          <p:cNvCxnSpPr>
            <a:cxnSpLocks noChangeShapeType="1"/>
          </p:cNvCxnSpPr>
          <p:nvPr/>
        </p:nvCxnSpPr>
        <p:spPr bwMode="auto">
          <a:xfrm>
            <a:off x="7191375" y="3157538"/>
            <a:ext cx="75565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01" name="直接连接符 88"/>
          <p:cNvCxnSpPr>
            <a:cxnSpLocks noChangeShapeType="1"/>
          </p:cNvCxnSpPr>
          <p:nvPr/>
        </p:nvCxnSpPr>
        <p:spPr bwMode="auto">
          <a:xfrm>
            <a:off x="7196138" y="2506663"/>
            <a:ext cx="75565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02" name="直接箭头连接符 79"/>
          <p:cNvCxnSpPr/>
          <p:nvPr/>
        </p:nvCxnSpPr>
        <p:spPr bwMode="auto">
          <a:xfrm flipH="1">
            <a:off x="6899275" y="1863725"/>
            <a:ext cx="1003300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non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03" name="直接连接符 72"/>
          <p:cNvCxnSpPr/>
          <p:nvPr/>
        </p:nvCxnSpPr>
        <p:spPr bwMode="auto">
          <a:xfrm>
            <a:off x="5499100" y="1863725"/>
            <a:ext cx="75565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04" name="直接箭头连接符 68"/>
          <p:cNvCxnSpPr/>
          <p:nvPr/>
        </p:nvCxnSpPr>
        <p:spPr bwMode="auto">
          <a:xfrm flipH="1">
            <a:off x="5203825" y="1204913"/>
            <a:ext cx="1003300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non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05" name="直接箭头连接符 67"/>
          <p:cNvCxnSpPr/>
          <p:nvPr/>
        </p:nvCxnSpPr>
        <p:spPr bwMode="auto">
          <a:xfrm flipH="1">
            <a:off x="3651250" y="1204913"/>
            <a:ext cx="1001713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non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06" name="直接箭头连接符 65"/>
          <p:cNvCxnSpPr/>
          <p:nvPr/>
        </p:nvCxnSpPr>
        <p:spPr bwMode="auto">
          <a:xfrm flipV="1">
            <a:off x="3143250" y="2098675"/>
            <a:ext cx="0" cy="9159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non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07" name="直接连接符 64"/>
          <p:cNvCxnSpPr>
            <a:cxnSpLocks noChangeShapeType="1"/>
          </p:cNvCxnSpPr>
          <p:nvPr/>
        </p:nvCxnSpPr>
        <p:spPr bwMode="auto">
          <a:xfrm>
            <a:off x="2432050" y="1863725"/>
            <a:ext cx="757238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08" name="直接箭头连接符 63"/>
          <p:cNvCxnSpPr/>
          <p:nvPr/>
        </p:nvCxnSpPr>
        <p:spPr bwMode="auto">
          <a:xfrm flipH="1">
            <a:off x="2144713" y="1216025"/>
            <a:ext cx="1001712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non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09" name="直接连接符 26"/>
          <p:cNvCxnSpPr/>
          <p:nvPr/>
        </p:nvCxnSpPr>
        <p:spPr bwMode="auto">
          <a:xfrm>
            <a:off x="795338" y="1216025"/>
            <a:ext cx="75565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矩形 11"/>
          <p:cNvSpPr/>
          <p:nvPr/>
        </p:nvSpPr>
        <p:spPr bwMode="auto">
          <a:xfrm>
            <a:off x="1127125" y="962025"/>
            <a:ext cx="1017588" cy="50482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Region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区域类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cxnSp>
        <p:nvCxnSpPr>
          <p:cNvPr id="12311" name="直接箭头连接符 24"/>
          <p:cNvCxnSpPr/>
          <p:nvPr/>
        </p:nvCxnSpPr>
        <p:spPr bwMode="auto">
          <a:xfrm flipV="1">
            <a:off x="790575" y="833438"/>
            <a:ext cx="0" cy="2730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non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12" name="直接连接符 28"/>
          <p:cNvCxnSpPr>
            <a:cxnSpLocks noChangeShapeType="1"/>
          </p:cNvCxnSpPr>
          <p:nvPr/>
        </p:nvCxnSpPr>
        <p:spPr bwMode="auto">
          <a:xfrm>
            <a:off x="785813" y="2359025"/>
            <a:ext cx="75565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13" name="直接连接符 29"/>
          <p:cNvCxnSpPr/>
          <p:nvPr/>
        </p:nvCxnSpPr>
        <p:spPr bwMode="auto">
          <a:xfrm>
            <a:off x="790575" y="3563938"/>
            <a:ext cx="757238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矩形 35"/>
          <p:cNvSpPr/>
          <p:nvPr/>
        </p:nvSpPr>
        <p:spPr bwMode="auto">
          <a:xfrm>
            <a:off x="203200" y="320675"/>
            <a:ext cx="1152525" cy="50323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Parent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控件父类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2633663" y="968375"/>
            <a:ext cx="1017587" cy="50482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Control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控件类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sp>
        <p:nvSpPr>
          <p:cNvPr id="43" name="矩形 42"/>
          <p:cNvSpPr/>
          <p:nvPr/>
        </p:nvSpPr>
        <p:spPr bwMode="auto">
          <a:xfrm>
            <a:off x="2633663" y="1595438"/>
            <a:ext cx="1017587" cy="50323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Pane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面板基类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sp>
        <p:nvSpPr>
          <p:cNvPr id="44" name="矩形 43"/>
          <p:cNvSpPr/>
          <p:nvPr/>
        </p:nvSpPr>
        <p:spPr bwMode="auto">
          <a:xfrm>
            <a:off x="1127125" y="2092325"/>
            <a:ext cx="1017588" cy="50323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Group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组面板类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sp>
        <p:nvSpPr>
          <p:cNvPr id="45" name="矩形 44"/>
          <p:cNvSpPr/>
          <p:nvPr/>
        </p:nvSpPr>
        <p:spPr bwMode="auto">
          <a:xfrm>
            <a:off x="1133475" y="3303588"/>
            <a:ext cx="1157288" cy="50323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WebView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(Web</a:t>
            </a:r>
            <a:r>
              <a:rPr lang="zh-CN" altLang="en-US" sz="1400" b="0">
                <a:latin typeface="+mn-lt"/>
              </a:rPr>
              <a:t>视图类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sp>
        <p:nvSpPr>
          <p:cNvPr id="46" name="矩形 45"/>
          <p:cNvSpPr/>
          <p:nvPr/>
        </p:nvSpPr>
        <p:spPr bwMode="auto">
          <a:xfrm>
            <a:off x="2543175" y="2871788"/>
            <a:ext cx="1211263" cy="26797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1400" b="0" dirty="0" err="1">
                <a:latin typeface="+mn-lt"/>
              </a:rPr>
              <a:t>AnchorPane</a:t>
            </a:r>
            <a:endParaRPr lang="en-US" altLang="zh-CN" sz="1400" b="0" dirty="0">
              <a:latin typeface="+mn-lt"/>
            </a:endParaRPr>
          </a:p>
          <a:p>
            <a:pPr algn="ctr" eaLnBrk="1" hangingPunct="1">
              <a:defRPr/>
            </a:pPr>
            <a:r>
              <a:rPr lang="en-US" altLang="zh-CN" sz="1400" b="0" dirty="0" err="1">
                <a:latin typeface="+mn-lt"/>
              </a:rPr>
              <a:t>StackPane</a:t>
            </a:r>
            <a:endParaRPr lang="en-US" altLang="zh-CN" sz="1400" b="0" dirty="0">
              <a:latin typeface="+mn-lt"/>
            </a:endParaRPr>
          </a:p>
          <a:p>
            <a:pPr algn="ctr" eaLnBrk="1" hangingPunct="1">
              <a:defRPr/>
            </a:pPr>
            <a:r>
              <a:rPr lang="en-US" altLang="zh-CN" sz="1400" b="0" dirty="0" err="1">
                <a:latin typeface="+mn-lt"/>
              </a:rPr>
              <a:t>BorderPane</a:t>
            </a:r>
            <a:endParaRPr lang="en-US" altLang="zh-CN" sz="1400" b="0" dirty="0">
              <a:latin typeface="+mn-lt"/>
            </a:endParaRPr>
          </a:p>
          <a:p>
            <a:pPr algn="ctr" eaLnBrk="1" hangingPunct="1">
              <a:defRPr/>
            </a:pPr>
            <a:r>
              <a:rPr lang="en-US" altLang="zh-CN" sz="1400" b="0" dirty="0" err="1">
                <a:latin typeface="+mn-lt"/>
              </a:rPr>
              <a:t>DialogPane</a:t>
            </a:r>
            <a:endParaRPr lang="en-US" altLang="zh-CN" sz="1400" b="0" dirty="0">
              <a:latin typeface="+mn-lt"/>
            </a:endParaRPr>
          </a:p>
          <a:p>
            <a:pPr algn="ctr" eaLnBrk="1" hangingPunct="1">
              <a:defRPr/>
            </a:pPr>
            <a:r>
              <a:rPr lang="en-US" altLang="zh-CN" sz="1400" b="0" dirty="0" err="1">
                <a:latin typeface="+mn-lt"/>
              </a:rPr>
              <a:t>FlowPane</a:t>
            </a:r>
            <a:endParaRPr lang="en-US" altLang="zh-CN" sz="1400" b="0" dirty="0">
              <a:latin typeface="+mn-lt"/>
            </a:endParaRPr>
          </a:p>
          <a:p>
            <a:pPr algn="ctr" eaLnBrk="1" hangingPunct="1">
              <a:defRPr/>
            </a:pPr>
            <a:r>
              <a:rPr lang="en-US" altLang="zh-CN" sz="1400" b="0" dirty="0" err="1">
                <a:latin typeface="+mn-lt"/>
              </a:rPr>
              <a:t>GridPane</a:t>
            </a:r>
            <a:endParaRPr lang="en-US" altLang="zh-CN" sz="1400" b="0" dirty="0">
              <a:latin typeface="+mn-lt"/>
            </a:endParaRPr>
          </a:p>
          <a:p>
            <a:pPr algn="ctr" eaLnBrk="1" hangingPunct="1">
              <a:defRPr/>
            </a:pPr>
            <a:r>
              <a:rPr lang="en-US" altLang="zh-CN" sz="1400" b="0" dirty="0" err="1">
                <a:latin typeface="+mn-lt"/>
              </a:rPr>
              <a:t>Hbox</a:t>
            </a:r>
            <a:endParaRPr lang="en-US" altLang="zh-CN" sz="1400" b="0" dirty="0">
              <a:latin typeface="+mn-lt"/>
            </a:endParaRPr>
          </a:p>
          <a:p>
            <a:pPr algn="ctr" eaLnBrk="1" hangingPunct="1">
              <a:defRPr/>
            </a:pPr>
            <a:r>
              <a:rPr lang="en-US" altLang="zh-CN" sz="1400" b="0" dirty="0" err="1">
                <a:latin typeface="+mn-lt"/>
              </a:rPr>
              <a:t>Vbox</a:t>
            </a:r>
            <a:endParaRPr lang="en-US" altLang="zh-CN" sz="1400" b="0" dirty="0">
              <a:latin typeface="+mn-lt"/>
            </a:endParaRPr>
          </a:p>
          <a:p>
            <a:pPr algn="ctr" eaLnBrk="1" hangingPunct="1">
              <a:defRPr/>
            </a:pPr>
            <a:r>
              <a:rPr lang="en-US" altLang="zh-CN" sz="1400" b="0" dirty="0" err="1">
                <a:latin typeface="+mn-lt"/>
              </a:rPr>
              <a:t>CSSBridge</a:t>
            </a:r>
            <a:endParaRPr lang="en-US" altLang="zh-CN" sz="1400" b="0" dirty="0">
              <a:latin typeface="+mn-lt"/>
            </a:endParaRPr>
          </a:p>
          <a:p>
            <a:pPr algn="ctr" eaLnBrk="1" hangingPunct="1">
              <a:defRPr/>
            </a:pPr>
            <a:r>
              <a:rPr lang="en-US" altLang="zh-CN" sz="1400" b="0" dirty="0" err="1">
                <a:latin typeface="+mn-lt"/>
              </a:rPr>
              <a:t>TextFlow</a:t>
            </a:r>
            <a:endParaRPr lang="en-US" altLang="zh-CN" sz="1400" b="0" dirty="0">
              <a:latin typeface="+mn-lt"/>
            </a:endParaRPr>
          </a:p>
          <a:p>
            <a:pPr algn="ctr" eaLnBrk="1" hangingPunct="1">
              <a:defRPr/>
            </a:pPr>
            <a:r>
              <a:rPr lang="en-US" altLang="zh-CN" sz="1400" b="0" dirty="0" err="1">
                <a:latin typeface="+mn-lt"/>
              </a:rPr>
              <a:t>TitlePane</a:t>
            </a:r>
            <a:endParaRPr lang="en-US" altLang="zh-CN" sz="1400" b="0" dirty="0">
              <a:latin typeface="+mn-lt"/>
            </a:endParaRPr>
          </a:p>
          <a:p>
            <a:pPr algn="ctr" eaLnBrk="1" hangingPunct="1">
              <a:defRPr/>
            </a:pPr>
            <a:r>
              <a:rPr lang="en-US" altLang="zh-CN" sz="1400" b="0" dirty="0">
                <a:latin typeface="+mn-lt"/>
              </a:rPr>
              <a:t>(</a:t>
            </a:r>
            <a:r>
              <a:rPr lang="zh-CN" altLang="en-US" sz="1400" b="0" dirty="0">
                <a:latin typeface="+mn-lt"/>
              </a:rPr>
              <a:t>布局面板类</a:t>
            </a:r>
            <a:r>
              <a:rPr lang="en-US" altLang="zh-CN" sz="1400" b="0" dirty="0">
                <a:latin typeface="+mn-lt"/>
              </a:rPr>
              <a:t>)</a:t>
            </a:r>
            <a:endParaRPr lang="zh-CN" altLang="en-US" sz="1400" b="0" dirty="0">
              <a:latin typeface="+mn-lt"/>
            </a:endParaRPr>
          </a:p>
        </p:txBody>
      </p:sp>
      <p:sp>
        <p:nvSpPr>
          <p:cNvPr id="47" name="矩形 46"/>
          <p:cNvSpPr/>
          <p:nvPr/>
        </p:nvSpPr>
        <p:spPr bwMode="auto">
          <a:xfrm>
            <a:off x="4187825" y="962025"/>
            <a:ext cx="1016000" cy="50482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Labeled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标签基类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sp>
        <p:nvSpPr>
          <p:cNvPr id="48" name="矩形 47"/>
          <p:cNvSpPr/>
          <p:nvPr/>
        </p:nvSpPr>
        <p:spPr bwMode="auto">
          <a:xfrm>
            <a:off x="5740400" y="968375"/>
            <a:ext cx="862013" cy="50482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Label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标签类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sp>
        <p:nvSpPr>
          <p:cNvPr id="49" name="矩形 48"/>
          <p:cNvSpPr/>
          <p:nvPr/>
        </p:nvSpPr>
        <p:spPr bwMode="auto">
          <a:xfrm>
            <a:off x="5741988" y="1597025"/>
            <a:ext cx="1157287" cy="50482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ButtonBase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按钮基类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sp>
        <p:nvSpPr>
          <p:cNvPr id="51" name="矩形 50"/>
          <p:cNvSpPr/>
          <p:nvPr/>
        </p:nvSpPr>
        <p:spPr bwMode="auto">
          <a:xfrm>
            <a:off x="7413625" y="1595438"/>
            <a:ext cx="1158875" cy="50323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Button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按钮类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7413625" y="2239963"/>
            <a:ext cx="1158875" cy="50323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CheckBox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多选框类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7413625" y="2913063"/>
            <a:ext cx="1330325" cy="50482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ToggleButton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开关按钮类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7413625" y="3735388"/>
            <a:ext cx="1330325" cy="50482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RadioButton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单选按钮类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4187825" y="2320925"/>
            <a:ext cx="1325563" cy="50323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ListView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列表视图类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4187825" y="2943225"/>
            <a:ext cx="1844675" cy="50482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TextInputControl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文本输入控件类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5886450" y="3903663"/>
            <a:ext cx="1158875" cy="50323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TextArea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文本区类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5886450" y="4654550"/>
            <a:ext cx="1158875" cy="50323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TextField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文本框类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7413625" y="4657725"/>
            <a:ext cx="1479550" cy="50482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PasswordField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密码文本框类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4187825" y="3897313"/>
            <a:ext cx="1157288" cy="50482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ScrollBar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滚动条类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187825" y="4527550"/>
            <a:ext cx="1157288" cy="50482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Slider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滑动条类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4187825" y="5535613"/>
            <a:ext cx="1844675" cy="50482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ComboBoxBase&lt;T&gt;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组合控件基类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6602413" y="5534025"/>
            <a:ext cx="1579562" cy="50482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ComboBox&lt;T&gt;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组合框类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cxnSp>
        <p:nvCxnSpPr>
          <p:cNvPr id="12336" name="直接连接符 9"/>
          <p:cNvCxnSpPr>
            <a:cxnSpLocks noChangeShapeType="1"/>
          </p:cNvCxnSpPr>
          <p:nvPr/>
        </p:nvCxnSpPr>
        <p:spPr bwMode="auto">
          <a:xfrm>
            <a:off x="2432050" y="1220788"/>
            <a:ext cx="0" cy="6429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37" name="直接连接符 71"/>
          <p:cNvCxnSpPr/>
          <p:nvPr/>
        </p:nvCxnSpPr>
        <p:spPr bwMode="auto">
          <a:xfrm>
            <a:off x="5500688" y="1204913"/>
            <a:ext cx="0" cy="65881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38" name="直接连接符 80"/>
          <p:cNvCxnSpPr/>
          <p:nvPr/>
        </p:nvCxnSpPr>
        <p:spPr bwMode="auto">
          <a:xfrm>
            <a:off x="7186613" y="1862138"/>
            <a:ext cx="0" cy="12969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39" name="直接连接符 84"/>
          <p:cNvCxnSpPr>
            <a:cxnSpLocks noChangeShapeType="1"/>
          </p:cNvCxnSpPr>
          <p:nvPr/>
        </p:nvCxnSpPr>
        <p:spPr bwMode="auto">
          <a:xfrm>
            <a:off x="3967163" y="1216025"/>
            <a:ext cx="0" cy="46069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40" name="直接箭头连接符 98"/>
          <p:cNvCxnSpPr/>
          <p:nvPr/>
        </p:nvCxnSpPr>
        <p:spPr bwMode="auto">
          <a:xfrm flipV="1">
            <a:off x="5651500" y="3448050"/>
            <a:ext cx="0" cy="14589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non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42" name="矩形 104"/>
          <p:cNvSpPr>
            <a:spLocks noChangeArrowheads="1"/>
          </p:cNvSpPr>
          <p:nvPr/>
        </p:nvSpPr>
        <p:spPr bwMode="auto">
          <a:xfrm>
            <a:off x="2349500" y="2697163"/>
            <a:ext cx="1531938" cy="3038475"/>
          </a:xfrm>
          <a:prstGeom prst="rect">
            <a:avLst/>
          </a:prstGeom>
          <a:noFill/>
          <a:ln w="38100" algn="ctr">
            <a:solidFill>
              <a:srgbClr val="0033CC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200">
              <a:latin typeface="Tahoma" panose="020B0804030504040204" pitchFamily="34" charset="0"/>
            </a:endParaRPr>
          </a:p>
        </p:txBody>
      </p:sp>
      <p:sp>
        <p:nvSpPr>
          <p:cNvPr id="12343" name="矩形 105"/>
          <p:cNvSpPr>
            <a:spLocks noChangeArrowheads="1"/>
          </p:cNvSpPr>
          <p:nvPr/>
        </p:nvSpPr>
        <p:spPr bwMode="auto">
          <a:xfrm>
            <a:off x="4083050" y="792163"/>
            <a:ext cx="4953000" cy="5391150"/>
          </a:xfrm>
          <a:prstGeom prst="rect">
            <a:avLst/>
          </a:prstGeom>
          <a:noFill/>
          <a:ln w="38100" algn="ctr">
            <a:solidFill>
              <a:srgbClr val="0033CC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200">
              <a:latin typeface="Tahoma" panose="020B0804030504040204" pitchFamily="34" charset="0"/>
            </a:endParaRPr>
          </a:p>
        </p:txBody>
      </p:sp>
      <p:sp>
        <p:nvSpPr>
          <p:cNvPr id="64" name="矩形 38"/>
          <p:cNvSpPr>
            <a:spLocks noChangeArrowheads="1"/>
          </p:cNvSpPr>
          <p:nvPr/>
        </p:nvSpPr>
        <p:spPr bwMode="auto">
          <a:xfrm>
            <a:off x="2874963" y="6181725"/>
            <a:ext cx="3654425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804030504040204" pitchFamily="34" charset="0"/>
                <a:ea typeface="宋体" pitchFamily="2" charset="-122"/>
              </a:defRPr>
            </a:lvl9pPr>
          </a:lstStyle>
          <a:p>
            <a:pPr marL="342900" indent="-342900">
              <a:lnSpc>
                <a:spcPts val="46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000">
                <a:latin typeface="+mn-ea"/>
                <a:ea typeface="+mn-ea"/>
              </a:rPr>
              <a:t>JavaFX</a:t>
            </a:r>
            <a:r>
              <a:rPr lang="zh-CN" altLang="en-US" sz="2000">
                <a:latin typeface="+mn-ea"/>
                <a:ea typeface="+mn-ea"/>
              </a:rPr>
              <a:t>中主要类的继承关系</a:t>
            </a:r>
            <a:endParaRPr lang="en-US" altLang="zh-CN" sz="2000">
              <a:latin typeface="+mn-ea"/>
              <a:ea typeface="+mn-ea"/>
            </a:endParaRPr>
          </a:p>
        </p:txBody>
      </p:sp>
      <p:sp>
        <p:nvSpPr>
          <p:cNvPr id="65" name="矩形 104"/>
          <p:cNvSpPr>
            <a:spLocks noChangeArrowheads="1"/>
          </p:cNvSpPr>
          <p:nvPr/>
        </p:nvSpPr>
        <p:spPr bwMode="auto">
          <a:xfrm>
            <a:off x="88900" y="188913"/>
            <a:ext cx="3792538" cy="2132012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200">
              <a:latin typeface="Tahoma" panose="020B08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42" grpId="0" animBg="1"/>
      <p:bldP spid="12343" grpId="0" animBg="1"/>
      <p:bldP spid="65" grpId="0" animBg="1"/>
      <p:bldP spid="65" grpId="1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7772400" cy="1143000"/>
          </a:xfrm>
        </p:spPr>
        <p:txBody>
          <a:bodyPr>
            <a:noAutofit/>
          </a:bodyPr>
          <a:lstStyle/>
          <a:p>
            <a:pPr algn="l"/>
            <a:r>
              <a:rPr lang="zh-CN" altLang="en-US" sz="2400" dirty="0">
                <a:solidFill>
                  <a:srgbClr val="3380E6"/>
                </a:solidFill>
                <a:latin typeface="Lucida Console"/>
              </a:rPr>
              <a:t>添加库： 项目设置</a:t>
            </a:r>
            <a:r>
              <a:rPr lang="en-US" altLang="zh-CN" sz="2400" dirty="0">
                <a:solidFill>
                  <a:srgbClr val="3380E6"/>
                </a:solidFill>
                <a:latin typeface="Lucida Console"/>
              </a:rPr>
              <a:t>-&gt;</a:t>
            </a:r>
            <a:r>
              <a:rPr lang="zh-CN" altLang="en-US" sz="2400" dirty="0">
                <a:solidFill>
                  <a:srgbClr val="3380E6"/>
                </a:solidFill>
                <a:latin typeface="Lucida Console"/>
              </a:rPr>
              <a:t> 库 </a:t>
            </a:r>
            <a:r>
              <a:rPr lang="en-US" altLang="zh-CN" sz="2400" dirty="0">
                <a:solidFill>
                  <a:srgbClr val="3380E6"/>
                </a:solidFill>
                <a:latin typeface="Lucida Console"/>
              </a:rPr>
              <a:t>-&gt;</a:t>
            </a:r>
            <a:r>
              <a:rPr lang="zh-CN" altLang="en-US" sz="2400" dirty="0">
                <a:solidFill>
                  <a:srgbClr val="3380E6"/>
                </a:solidFill>
                <a:latin typeface="Lucida Console"/>
              </a:rPr>
              <a:t> </a:t>
            </a:r>
            <a:r>
              <a:rPr lang="en-US" altLang="zh-CN" sz="2400" dirty="0">
                <a:solidFill>
                  <a:srgbClr val="3380E6"/>
                </a:solidFill>
                <a:latin typeface="Lucida Console"/>
              </a:rPr>
              <a:t>+</a:t>
            </a:r>
            <a:r>
              <a:rPr lang="zh-CN" altLang="en-US" sz="2400" dirty="0">
                <a:solidFill>
                  <a:srgbClr val="3380E6"/>
                </a:solidFill>
                <a:latin typeface="Lucida Console"/>
              </a:rPr>
              <a:t> </a:t>
            </a:r>
            <a:br>
              <a:rPr lang="en-US" altLang="zh-CN" sz="2400" dirty="0">
                <a:solidFill>
                  <a:srgbClr val="3380E6"/>
                </a:solidFill>
                <a:latin typeface="Lucida Console"/>
              </a:rPr>
            </a:br>
            <a:br>
              <a:rPr lang="en-US" altLang="zh-CN" sz="2400" dirty="0">
                <a:solidFill>
                  <a:srgbClr val="3380E6"/>
                </a:solidFill>
                <a:latin typeface="Lucida Console"/>
              </a:rPr>
            </a:br>
            <a:endParaRPr lang="zh-CN" altLang="zh-CN" sz="24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558316"/>
            <a:ext cx="8328025" cy="4525962"/>
          </a:xfrm>
        </p:spPr>
        <p:txBody>
          <a:bodyPr/>
          <a:lstStyle/>
          <a:p>
            <a:r>
              <a:rPr lang="zh-CN" altLang="en-GB" dirty="0"/>
              <a:t>第三方</a:t>
            </a:r>
            <a:r>
              <a:rPr lang="en-GB" altLang="zh-CN" dirty="0"/>
              <a:t> JavaFX</a:t>
            </a:r>
            <a:r>
              <a:rPr lang="zh-CN" altLang="en-US" dirty="0"/>
              <a:t> </a:t>
            </a:r>
            <a:r>
              <a:rPr lang="zh-CN" altLang="en-GB" dirty="0"/>
              <a:t>库</a:t>
            </a:r>
            <a:endParaRPr lang="en-GB" altLang="zh-CN" dirty="0"/>
          </a:p>
          <a:p>
            <a:pPr lvl="1"/>
            <a:r>
              <a:rPr lang="en-GB" altLang="zh-CN" dirty="0" err="1"/>
              <a:t>ControlsFX</a:t>
            </a:r>
            <a:endParaRPr lang="en-GB" altLang="zh-CN" dirty="0"/>
          </a:p>
          <a:p>
            <a:pPr lvl="2"/>
            <a:r>
              <a:rPr lang="en-GB" altLang="zh-CN" dirty="0"/>
              <a:t>http://</a:t>
            </a:r>
            <a:r>
              <a:rPr lang="en-GB" altLang="zh-CN" dirty="0" err="1"/>
              <a:t>www.controlsfx.org</a:t>
            </a:r>
            <a:r>
              <a:rPr lang="en-GB" altLang="zh-CN" dirty="0"/>
              <a:t>/</a:t>
            </a:r>
          </a:p>
          <a:p>
            <a:pPr lvl="2"/>
            <a:endParaRPr lang="en-GB" altLang="zh-CN" dirty="0"/>
          </a:p>
          <a:p>
            <a:pPr lvl="1"/>
            <a:r>
              <a:rPr lang="en-GB" altLang="zh-CN" dirty="0" err="1"/>
              <a:t>JFXtras</a:t>
            </a:r>
            <a:r>
              <a:rPr lang="en-GB" altLang="zh-CN" dirty="0"/>
              <a:t> </a:t>
            </a:r>
          </a:p>
          <a:p>
            <a:pPr lvl="2"/>
            <a:r>
              <a:rPr lang="en-GB" altLang="zh-CN" dirty="0"/>
              <a:t>http://</a:t>
            </a:r>
            <a:r>
              <a:rPr lang="en-GB" altLang="zh-CN" dirty="0" err="1"/>
              <a:t>jfxtras.org</a:t>
            </a:r>
            <a:r>
              <a:rPr lang="en-GB" altLang="zh-CN" dirty="0"/>
              <a:t>/</a:t>
            </a:r>
          </a:p>
          <a:p>
            <a:pPr lvl="1"/>
            <a:r>
              <a:rPr lang="en-US" altLang="zh-CN" dirty="0"/>
              <a:t>M</a:t>
            </a:r>
            <a:r>
              <a:rPr lang="en-GB" altLang="zh-CN" dirty="0" err="1"/>
              <a:t>edusa</a:t>
            </a:r>
            <a:endParaRPr lang="en-GB" altLang="zh-CN" dirty="0"/>
          </a:p>
          <a:p>
            <a:pPr lvl="2"/>
            <a:r>
              <a:rPr lang="en-GB" altLang="zh-CN" dirty="0"/>
              <a:t>https://</a:t>
            </a:r>
            <a:r>
              <a:rPr lang="en-GB" altLang="zh-CN" dirty="0" err="1"/>
              <a:t>github.com</a:t>
            </a:r>
            <a:r>
              <a:rPr lang="en-GB" altLang="zh-CN" dirty="0"/>
              <a:t>/</a:t>
            </a:r>
            <a:r>
              <a:rPr lang="en-GB" altLang="zh-CN" dirty="0" err="1"/>
              <a:t>HanSolo</a:t>
            </a:r>
            <a:r>
              <a:rPr lang="en-GB" altLang="zh-CN" dirty="0"/>
              <a:t>/Medusa/blob/master/</a:t>
            </a:r>
            <a:r>
              <a:rPr lang="en-GB" altLang="zh-CN" dirty="0" err="1"/>
              <a:t>README.md</a:t>
            </a:r>
            <a:r>
              <a:rPr lang="en-GB" altLang="zh-CN" dirty="0"/>
              <a:t>.</a:t>
            </a:r>
          </a:p>
          <a:p>
            <a:pPr lvl="1"/>
            <a:endParaRPr lang="en-GB" altLang="zh-CN" dirty="0"/>
          </a:p>
          <a:p>
            <a:pPr lvl="1"/>
            <a:endParaRPr lang="en-US" altLang="zh-CN" sz="2400" dirty="0">
              <a:solidFill>
                <a:srgbClr val="000000"/>
              </a:solidFill>
              <a:ea typeface="宋体" pitchFamily="2" charset="-122"/>
            </a:endParaRPr>
          </a:p>
          <a:p>
            <a:pPr lvl="1"/>
            <a:endParaRPr lang="en-GB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1010736" y="64385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多 </a:t>
            </a:r>
            <a:r>
              <a:rPr kumimoji="1" lang="en-US" altLang="zh-CN" dirty="0"/>
              <a:t>Stages</a:t>
            </a:r>
            <a:r>
              <a:rPr kumimoji="1" lang="zh-CN" altLang="en-US" dirty="0"/>
              <a:t>之间的交互问题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kumimoji="1" lang="en-US" altLang="zh-CN" dirty="0"/>
              <a:t>Project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TwoStages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Project</a:t>
            </a:r>
            <a:r>
              <a:rPr kumimoji="1" lang="zh-CN" altLang="en-US" dirty="0"/>
              <a:t> </a:t>
            </a:r>
            <a:r>
              <a:rPr kumimoji="1" lang="en-US" altLang="zh-CN"/>
              <a:t>TwoControllers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矩形 1"/>
          <p:cNvSpPr>
            <a:spLocks noChangeArrowheads="1"/>
          </p:cNvSpPr>
          <p:nvPr/>
        </p:nvSpPr>
        <p:spPr bwMode="auto">
          <a:xfrm>
            <a:off x="423863" y="1412875"/>
            <a:ext cx="8170862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>
                <a:latin typeface="Tahoma" panose="020B0804030504040204" pitchFamily="34" charset="0"/>
                <a:cs typeface="Tahoma" panose="020B0804030504040204" pitchFamily="34" charset="0"/>
              </a:rPr>
              <a:t>★ </a:t>
            </a:r>
            <a:r>
              <a:rPr lang="en-US" altLang="zh-CN" sz="2400">
                <a:solidFill>
                  <a:srgbClr val="FF0000"/>
                </a:solidFill>
                <a:latin typeface="Tahoma" panose="020B0804030504040204" pitchFamily="34" charset="0"/>
                <a:cs typeface="Tahoma" panose="020B0804030504040204" pitchFamily="34" charset="0"/>
              </a:rPr>
              <a:t>JavaFX</a:t>
            </a:r>
            <a:r>
              <a:rPr lang="zh-CN" altLang="zh-CN" sz="2400">
                <a:solidFill>
                  <a:srgbClr val="FF0000"/>
                </a:solidFill>
                <a:latin typeface="Tahoma" panose="020B0804030504040204" pitchFamily="34" charset="0"/>
                <a:ea typeface="微软雅黑" panose="020B0503020204020204" pitchFamily="34" charset="-122"/>
                <a:cs typeface="Tahoma" panose="020B0804030504040204" pitchFamily="34" charset="0"/>
              </a:rPr>
              <a:t>程序</a:t>
            </a:r>
            <a:r>
              <a:rPr lang="zh-CN" altLang="en-US" sz="2400">
                <a:latin typeface="Tahoma" panose="020B0804030504040204" pitchFamily="34" charset="0"/>
                <a:cs typeface="Tahoma" panose="020B0804030504040204" pitchFamily="34" charset="0"/>
              </a:rPr>
              <a:t>都要继承抽象类</a:t>
            </a:r>
            <a:r>
              <a:rPr lang="en-US" altLang="zh-CN" sz="2400">
                <a:latin typeface="Tahoma" panose="020B0804030504040204" pitchFamily="34" charset="0"/>
                <a:cs typeface="Tahoma" panose="020B0804030504040204" pitchFamily="34" charset="0"/>
              </a:rPr>
              <a:t>javafx.application</a:t>
            </a:r>
            <a:r>
              <a:rPr lang="zh-CN" altLang="en-US" sz="2400">
                <a:latin typeface="Tahoma" panose="020B0804030504040204" pitchFamily="34" charset="0"/>
                <a:cs typeface="Tahoma" panose="020B0804030504040204" pitchFamily="34" charset="0"/>
              </a:rPr>
              <a:t>，该类是编写应用程序的基本框架。同时，需要重写</a:t>
            </a:r>
            <a:r>
              <a:rPr lang="en-US" altLang="zh-CN" sz="2400">
                <a:latin typeface="Tahoma" panose="020B0804030504040204" pitchFamily="34" charset="0"/>
                <a:cs typeface="Tahoma" panose="020B0804030504040204" pitchFamily="34" charset="0"/>
              </a:rPr>
              <a:t>start</a:t>
            </a:r>
            <a:r>
              <a:rPr lang="zh-CN" altLang="en-US" sz="2400">
                <a:latin typeface="Tahoma" panose="020B0804030504040204" pitchFamily="34" charset="0"/>
                <a:cs typeface="Tahoma" panose="020B0804030504040204" pitchFamily="34" charset="0"/>
              </a:rPr>
              <a:t>方法，用于将控件放入场景中，并在舞台中显示场景。</a:t>
            </a:r>
            <a:endParaRPr lang="en-US" altLang="zh-CN" sz="2400">
              <a:latin typeface="Tahoma" panose="020B0804030504040204" pitchFamily="34" charset="0"/>
              <a:cs typeface="Tahoma" panose="020B0804030504040204" pitchFamily="34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z="1400">
              <a:latin typeface="Tahoma" panose="020B0804030504040204" pitchFamily="34" charset="0"/>
              <a:cs typeface="Tahoma" panose="020B0804030504040204" pitchFamily="34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zh-CN" altLang="zh-CN" sz="2400">
                <a:latin typeface="Tahoma" panose="020B0804030504040204" pitchFamily="34" charset="0"/>
                <a:cs typeface="Tahoma" panose="020B0804030504040204" pitchFamily="34" charset="0"/>
              </a:rPr>
              <a:t>至少要有一个舞台</a:t>
            </a:r>
            <a:r>
              <a:rPr lang="en-US" altLang="zh-CN" sz="2400">
                <a:latin typeface="Tahoma" panose="020B0804030504040204" pitchFamily="34" charset="0"/>
                <a:cs typeface="Tahoma" panose="020B0804030504040204" pitchFamily="34" charset="0"/>
              </a:rPr>
              <a:t>stage</a:t>
            </a:r>
            <a:r>
              <a:rPr lang="zh-CN" altLang="en-US" sz="2400">
                <a:latin typeface="Tahoma" panose="020B0804030504040204" pitchFamily="34" charset="0"/>
                <a:cs typeface="Tahoma" panose="020B0804030504040204" pitchFamily="34" charset="0"/>
              </a:rPr>
              <a:t>。主舞台在程序启动时由</a:t>
            </a:r>
            <a:r>
              <a:rPr lang="en-US" altLang="zh-CN" sz="2400">
                <a:latin typeface="Tahoma" panose="020B0804030504040204" pitchFamily="34" charset="0"/>
                <a:cs typeface="Tahoma" panose="020B0804030504040204" pitchFamily="34" charset="0"/>
              </a:rPr>
              <a:t>start</a:t>
            </a:r>
            <a:r>
              <a:rPr lang="zh-CN" altLang="en-US" sz="2400">
                <a:latin typeface="Tahoma" panose="020B0804030504040204" pitchFamily="34" charset="0"/>
                <a:cs typeface="Tahoma" panose="020B0804030504040204" pitchFamily="34" charset="0"/>
              </a:rPr>
              <a:t>方法的参数获得。</a:t>
            </a:r>
            <a:endParaRPr lang="en-US" altLang="zh-CN" sz="2400">
              <a:latin typeface="Tahoma" panose="020B0804030504040204" pitchFamily="34" charset="0"/>
              <a:cs typeface="Tahoma" panose="020B0804030504040204" pitchFamily="34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zh-CN" altLang="zh-CN" sz="2400">
                <a:latin typeface="Tahoma" panose="020B0804030504040204" pitchFamily="34" charset="0"/>
                <a:cs typeface="Tahoma" panose="020B0804030504040204" pitchFamily="34" charset="0"/>
              </a:rPr>
              <a:t>至少要有一个场景</a:t>
            </a:r>
            <a:r>
              <a:rPr lang="en-US" altLang="zh-CN" sz="2400">
                <a:latin typeface="Tahoma" panose="020B0804030504040204" pitchFamily="34" charset="0"/>
                <a:cs typeface="Tahoma" panose="020B0804030504040204" pitchFamily="34" charset="0"/>
              </a:rPr>
              <a:t>Scene</a:t>
            </a:r>
            <a:r>
              <a:rPr lang="zh-CN" altLang="zh-CN" sz="2400">
                <a:latin typeface="Tahoma" panose="020B0804030504040204" pitchFamily="34" charset="0"/>
                <a:cs typeface="Tahoma" panose="020B0804030504040204" pitchFamily="34" charset="0"/>
              </a:rPr>
              <a:t>。</a:t>
            </a:r>
            <a:r>
              <a:rPr lang="zh-CN" altLang="en-US" sz="2400">
                <a:latin typeface="Tahoma" panose="020B0804030504040204" pitchFamily="34" charset="0"/>
                <a:cs typeface="Tahoma" panose="020B0804030504040204" pitchFamily="34" charset="0"/>
              </a:rPr>
              <a:t>可以在其中添加布局面板，放置各种节点。</a:t>
            </a:r>
            <a:endParaRPr lang="en-US" altLang="zh-CN" sz="2400">
              <a:latin typeface="Tahoma" panose="020B0804030504040204" pitchFamily="34" charset="0"/>
              <a:cs typeface="Tahoma" panose="020B0804030504040204" pitchFamily="34" charset="0"/>
            </a:endParaRPr>
          </a:p>
        </p:txBody>
      </p:sp>
      <p:sp>
        <p:nvSpPr>
          <p:cNvPr id="4" name="立方体 3"/>
          <p:cNvSpPr/>
          <p:nvPr/>
        </p:nvSpPr>
        <p:spPr bwMode="auto">
          <a:xfrm>
            <a:off x="3333750" y="4373563"/>
            <a:ext cx="2665413" cy="1809750"/>
          </a:xfrm>
          <a:prstGeom prst="cub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zh-CN" altLang="en-US"/>
          </a:p>
        </p:txBody>
      </p:sp>
      <p:cxnSp>
        <p:nvCxnSpPr>
          <p:cNvPr id="16388" name="直接连接符 5"/>
          <p:cNvCxnSpPr>
            <a:cxnSpLocks noChangeShapeType="1"/>
          </p:cNvCxnSpPr>
          <p:nvPr/>
        </p:nvCxnSpPr>
        <p:spPr bwMode="auto">
          <a:xfrm>
            <a:off x="3598863" y="4586288"/>
            <a:ext cx="215900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389" name="直接连接符 8"/>
          <p:cNvCxnSpPr/>
          <p:nvPr/>
        </p:nvCxnSpPr>
        <p:spPr bwMode="auto">
          <a:xfrm>
            <a:off x="5783263" y="4589463"/>
            <a:ext cx="0" cy="136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390" name="文本框 10"/>
          <p:cNvSpPr txBox="1">
            <a:spLocks noChangeArrowheads="1"/>
          </p:cNvSpPr>
          <p:nvPr/>
        </p:nvSpPr>
        <p:spPr bwMode="auto">
          <a:xfrm>
            <a:off x="3708400" y="4292600"/>
            <a:ext cx="2447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 b="0">
                <a:latin typeface="Tahoma" panose="020B0804030504040204" pitchFamily="34" charset="0"/>
              </a:rPr>
              <a:t>舞台：</a:t>
            </a:r>
            <a:r>
              <a:rPr lang="en-US" altLang="zh-CN" sz="1800" b="0">
                <a:latin typeface="Tahoma" panose="020B0804030504040204" pitchFamily="34" charset="0"/>
              </a:rPr>
              <a:t>Stage</a:t>
            </a:r>
            <a:endParaRPr lang="zh-CN" altLang="en-US" sz="1800" b="0">
              <a:latin typeface="Tahoma" panose="020B0804030504040204" pitchFamily="34" charset="0"/>
            </a:endParaRPr>
          </a:p>
        </p:txBody>
      </p:sp>
      <p:sp>
        <p:nvSpPr>
          <p:cNvPr id="16391" name="文本框 14"/>
          <p:cNvSpPr txBox="1">
            <a:spLocks noChangeArrowheads="1"/>
          </p:cNvSpPr>
          <p:nvPr/>
        </p:nvSpPr>
        <p:spPr bwMode="auto">
          <a:xfrm>
            <a:off x="3503613" y="4508500"/>
            <a:ext cx="24479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 b="0">
                <a:latin typeface="Tahoma" panose="020B0804030504040204" pitchFamily="34" charset="0"/>
              </a:rPr>
              <a:t>场景：</a:t>
            </a:r>
            <a:r>
              <a:rPr lang="en-US" altLang="zh-CN" sz="1800" b="0">
                <a:latin typeface="Tahoma" panose="020B0804030504040204" pitchFamily="34" charset="0"/>
              </a:rPr>
              <a:t>Scene</a:t>
            </a:r>
            <a:endParaRPr lang="zh-CN" altLang="en-US" sz="1800" b="0">
              <a:latin typeface="Tahoma" panose="020B0804030504040204" pitchFamily="34" charset="0"/>
            </a:endParaRPr>
          </a:p>
        </p:txBody>
      </p:sp>
      <p:sp>
        <p:nvSpPr>
          <p:cNvPr id="16392" name="文本框 15"/>
          <p:cNvSpPr txBox="1">
            <a:spLocks noChangeArrowheads="1"/>
          </p:cNvSpPr>
          <p:nvPr/>
        </p:nvSpPr>
        <p:spPr bwMode="auto">
          <a:xfrm>
            <a:off x="3286125" y="4773613"/>
            <a:ext cx="2447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 b="0">
                <a:latin typeface="Tahoma" panose="020B0804030504040204" pitchFamily="34" charset="0"/>
              </a:rPr>
              <a:t>面板：</a:t>
            </a:r>
            <a:r>
              <a:rPr lang="en-US" altLang="zh-CN" sz="1800" b="0">
                <a:latin typeface="Tahoma" panose="020B0804030504040204" pitchFamily="34" charset="0"/>
              </a:rPr>
              <a:t>Pane</a:t>
            </a:r>
            <a:endParaRPr lang="zh-CN" altLang="en-US" sz="1800" b="0">
              <a:latin typeface="Tahoma" panose="020B0804030504040204" pitchFamily="34" charset="0"/>
            </a:endParaRPr>
          </a:p>
        </p:txBody>
      </p:sp>
      <p:cxnSp>
        <p:nvCxnSpPr>
          <p:cNvPr id="16393" name="直接连接符 17"/>
          <p:cNvCxnSpPr/>
          <p:nvPr/>
        </p:nvCxnSpPr>
        <p:spPr bwMode="auto">
          <a:xfrm>
            <a:off x="5548313" y="5948363"/>
            <a:ext cx="233362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394" name="矩形 12"/>
          <p:cNvSpPr>
            <a:spLocks noChangeArrowheads="1"/>
          </p:cNvSpPr>
          <p:nvPr/>
        </p:nvSpPr>
        <p:spPr bwMode="auto">
          <a:xfrm>
            <a:off x="3694113" y="5381625"/>
            <a:ext cx="1439862" cy="368300"/>
          </a:xfrm>
          <a:prstGeom prst="rect">
            <a:avLst/>
          </a:prstGeom>
          <a:solidFill>
            <a:srgbClr val="00B0F0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0">
                <a:latin typeface="Tahoma" panose="020B0804030504040204" pitchFamily="34" charset="0"/>
              </a:rPr>
              <a:t>节点：</a:t>
            </a:r>
            <a:r>
              <a:rPr lang="en-US" altLang="zh-CN" sz="1800" b="0">
                <a:latin typeface="Tahoma" panose="020B0804030504040204" pitchFamily="34" charset="0"/>
              </a:rPr>
              <a:t>Node</a:t>
            </a:r>
            <a:endParaRPr lang="zh-CN" altLang="en-US" sz="1800" b="0">
              <a:latin typeface="Tahoma" panose="020B0804030504040204" pitchFamily="34" charset="0"/>
            </a:endParaRPr>
          </a:p>
        </p:txBody>
      </p:sp>
      <p:sp>
        <p:nvSpPr>
          <p:cNvPr id="16395" name="矩形 20"/>
          <p:cNvSpPr>
            <a:spLocks noChangeArrowheads="1"/>
          </p:cNvSpPr>
          <p:nvPr/>
        </p:nvSpPr>
        <p:spPr bwMode="auto">
          <a:xfrm>
            <a:off x="2124075" y="6134100"/>
            <a:ext cx="4572000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71628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>
              <a:lnSpc>
                <a:spcPts val="3600"/>
              </a:lnSpc>
              <a:spcBef>
                <a:spcPct val="0"/>
              </a:spcBef>
              <a:buFontTx/>
              <a:buNone/>
            </a:pPr>
            <a:r>
              <a:rPr lang="en-US" altLang="zh-CN" sz="2400">
                <a:latin typeface="Tahoma" panose="020B0804030504040204" pitchFamily="34" charset="0"/>
              </a:rPr>
              <a:t>JavaFX</a:t>
            </a:r>
            <a:r>
              <a:rPr lang="zh-CN" altLang="en-US" sz="2400">
                <a:latin typeface="Tahoma" panose="020B0804030504040204" pitchFamily="34" charset="0"/>
              </a:rPr>
              <a:t>程序结构示意图</a:t>
            </a:r>
            <a:endParaRPr lang="en-US" altLang="zh-CN" sz="2400">
              <a:latin typeface="Tahoma" panose="020B0804030504040204" pitchFamily="34" charset="0"/>
            </a:endParaRPr>
          </a:p>
        </p:txBody>
      </p:sp>
      <p:sp>
        <p:nvSpPr>
          <p:cNvPr id="16" name="Rectangle 10"/>
          <p:cNvSpPr>
            <a:spLocks noGrp="1" noChangeArrowheads="1"/>
          </p:cNvSpPr>
          <p:nvPr>
            <p:ph type="title"/>
          </p:nvPr>
        </p:nvSpPr>
        <p:spPr>
          <a:xfrm>
            <a:off x="647700" y="277813"/>
            <a:ext cx="7848600" cy="609600"/>
          </a:xfrm>
        </p:spPr>
        <p:txBody>
          <a:bodyPr/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2800" b="1">
                <a:solidFill>
                  <a:schemeClr val="tx1"/>
                </a:solidFill>
                <a:latin typeface="Tahoma" panose="020B0804030504040204" pitchFamily="34" charset="0"/>
                <a:cs typeface="+mn-cs"/>
              </a:rPr>
              <a:t>3. JavaFX</a:t>
            </a:r>
            <a:r>
              <a:rPr lang="zh-CN" altLang="en-US" sz="2800" b="1">
                <a:solidFill>
                  <a:schemeClr val="tx1"/>
                </a:solidFill>
                <a:latin typeface="Tahoma" panose="020B0804030504040204" pitchFamily="34" charset="0"/>
                <a:cs typeface="+mn-cs"/>
              </a:rPr>
              <a:t>程序结构</a:t>
            </a:r>
          </a:p>
        </p:txBody>
      </p:sp>
      <p:sp>
        <p:nvSpPr>
          <p:cNvPr id="17" name="矩形 16"/>
          <p:cNvSpPr/>
          <p:nvPr/>
        </p:nvSpPr>
        <p:spPr>
          <a:xfrm>
            <a:off x="0" y="998538"/>
            <a:ext cx="9144000" cy="127000"/>
          </a:xfrm>
          <a:prstGeom prst="rect">
            <a:avLst/>
          </a:prstGeom>
          <a:gradFill flip="none" rotWithShape="1">
            <a:gsLst>
              <a:gs pos="0">
                <a:srgbClr val="5B9BD5">
                  <a:lumMod val="40000"/>
                  <a:lumOff val="60000"/>
                </a:srgbClr>
              </a:gs>
              <a:gs pos="46000">
                <a:srgbClr val="5B9BD5">
                  <a:lumMod val="95000"/>
                  <a:lumOff val="5000"/>
                </a:srgbClr>
              </a:gs>
              <a:gs pos="100000">
                <a:srgbClr val="5B9BD5">
                  <a:lumMod val="60000"/>
                </a:srgb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kern="0">
              <a:solidFill>
                <a:prstClr val="white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矩形 1"/>
          <p:cNvSpPr>
            <a:spLocks noChangeArrowheads="1"/>
          </p:cNvSpPr>
          <p:nvPr/>
        </p:nvSpPr>
        <p:spPr bwMode="auto">
          <a:xfrm>
            <a:off x="287338" y="1743075"/>
            <a:ext cx="8569325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2400">
                <a:solidFill>
                  <a:srgbClr val="C00000"/>
                </a:solidFill>
                <a:latin typeface="Tahoma" panose="020B0804030504040204" pitchFamily="34" charset="0"/>
                <a:ea typeface="+mn-ea"/>
                <a:cs typeface="Tahoma" panose="020B0804030504040204" pitchFamily="34" charset="0"/>
              </a:rPr>
              <a:t>舞台</a:t>
            </a:r>
            <a:r>
              <a:rPr lang="en-US" altLang="zh-CN" sz="2400">
                <a:solidFill>
                  <a:srgbClr val="C00000"/>
                </a:solidFill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rPr>
              <a:t>Stage</a:t>
            </a:r>
            <a:r>
              <a:rPr lang="zh-CN" altLang="en-US" sz="2400">
                <a:latin typeface="Tahoma" panose="020B0804030504040204" pitchFamily="34" charset="0"/>
                <a:ea typeface="+mn-ea"/>
                <a:cs typeface="Tahoma" panose="020B0804030504040204" pitchFamily="34" charset="0"/>
              </a:rPr>
              <a:t>：是用于</a:t>
            </a:r>
            <a:r>
              <a:rPr lang="zh-CN" altLang="en-US" sz="2400">
                <a:solidFill>
                  <a:srgbClr val="0033CC"/>
                </a:solidFill>
                <a:latin typeface="Tahoma" panose="020B0804030504040204" pitchFamily="34" charset="0"/>
                <a:ea typeface="+mn-ea"/>
                <a:cs typeface="Tahoma" panose="020B0804030504040204" pitchFamily="34" charset="0"/>
              </a:rPr>
              <a:t>显示场景的窗口</a:t>
            </a:r>
            <a:r>
              <a:rPr lang="zh-CN" altLang="en-US" sz="2400">
                <a:latin typeface="Tahoma" panose="020B0804030504040204" pitchFamily="34" charset="0"/>
                <a:ea typeface="+mn-ea"/>
                <a:cs typeface="Tahoma" panose="020B0804030504040204" pitchFamily="34" charset="0"/>
              </a:rPr>
              <a:t>，它是</a:t>
            </a:r>
            <a:r>
              <a:rPr lang="en-US" altLang="zh-CN" sz="2400"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rPr>
              <a:t>JavaFX</a:t>
            </a:r>
            <a:r>
              <a:rPr lang="zh-CN" altLang="en-US" sz="2400">
                <a:latin typeface="Tahoma" panose="020B0804030504040204" pitchFamily="34" charset="0"/>
                <a:ea typeface="+mn-ea"/>
                <a:cs typeface="Tahoma" panose="020B0804030504040204" pitchFamily="34" charset="0"/>
              </a:rPr>
              <a:t>程序用户界面的顶层容器。</a:t>
            </a:r>
            <a:r>
              <a:rPr lang="zh-CN" altLang="zh-CN" sz="2400">
                <a:latin typeface="Tahoma" panose="020B0804030504040204" pitchFamily="34" charset="0"/>
                <a:ea typeface="+mn-ea"/>
                <a:cs typeface="Tahoma" panose="020B0804030504040204" pitchFamily="34" charset="0"/>
              </a:rPr>
              <a:t>一个程序中只能有一个主舞台</a:t>
            </a:r>
            <a:r>
              <a:rPr lang="zh-CN" altLang="en-US" sz="2400">
                <a:latin typeface="Tahoma" panose="020B0804030504040204" pitchFamily="34" charset="0"/>
                <a:ea typeface="+mn-ea"/>
                <a:cs typeface="Tahoma" panose="020B0804030504040204" pitchFamily="34" charset="0"/>
              </a:rPr>
              <a:t>，当然也可以创建其他舞台。</a:t>
            </a:r>
            <a:endParaRPr lang="en-US" altLang="zh-CN" sz="2400">
              <a:latin typeface="Tahoma" panose="020B0804030504040204" pitchFamily="34" charset="0"/>
              <a:ea typeface="+mn-ea"/>
              <a:cs typeface="Tahoma" panose="020B0804030504040204" pitchFamily="34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u"/>
              <a:defRPr/>
            </a:pPr>
            <a:endParaRPr lang="zh-CN" altLang="en-US" sz="1400">
              <a:latin typeface="Tahoma" panose="020B0804030504040204" pitchFamily="34" charset="0"/>
              <a:ea typeface="+mn-ea"/>
              <a:cs typeface="Tahoma" panose="020B0804030504040204" pitchFamily="34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2400">
                <a:solidFill>
                  <a:srgbClr val="C00000"/>
                </a:solidFill>
                <a:latin typeface="Tahoma" panose="020B0804030504040204" pitchFamily="34" charset="0"/>
                <a:ea typeface="+mn-ea"/>
                <a:cs typeface="Tahoma" panose="020B0804030504040204" pitchFamily="34" charset="0"/>
              </a:rPr>
              <a:t>场景</a:t>
            </a:r>
            <a:r>
              <a:rPr lang="en-US" altLang="zh-CN" sz="2400">
                <a:solidFill>
                  <a:srgbClr val="C00000"/>
                </a:solidFill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rPr>
              <a:t>Scene</a:t>
            </a:r>
            <a:r>
              <a:rPr lang="zh-CN" altLang="en-US" sz="2400">
                <a:latin typeface="Tahoma" panose="020B0804030504040204" pitchFamily="34" charset="0"/>
                <a:ea typeface="+mn-ea"/>
                <a:cs typeface="Tahoma" panose="020B0804030504040204" pitchFamily="34" charset="0"/>
              </a:rPr>
              <a:t>：是摆放在</a:t>
            </a:r>
            <a:r>
              <a:rPr lang="zh-CN" altLang="en-US" sz="2400">
                <a:solidFill>
                  <a:srgbClr val="0033CC"/>
                </a:solidFill>
                <a:latin typeface="Tahoma" panose="020B0804030504040204" pitchFamily="34" charset="0"/>
                <a:ea typeface="+mn-ea"/>
                <a:cs typeface="Tahoma" panose="020B0804030504040204" pitchFamily="34" charset="0"/>
              </a:rPr>
              <a:t>舞台中的对象</a:t>
            </a:r>
            <a:r>
              <a:rPr lang="zh-CN" altLang="en-US" sz="2400">
                <a:latin typeface="Tahoma" panose="020B0804030504040204" pitchFamily="34" charset="0"/>
                <a:ea typeface="+mn-ea"/>
                <a:cs typeface="Tahoma" panose="020B0804030504040204" pitchFamily="34" charset="0"/>
              </a:rPr>
              <a:t>，也是一个容器。其中可放置面板</a:t>
            </a:r>
            <a:r>
              <a:rPr lang="en-US" altLang="zh-CN" sz="2400"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rPr>
              <a:t>Pane</a:t>
            </a:r>
            <a:r>
              <a:rPr lang="zh-CN" altLang="en-US" sz="2400">
                <a:latin typeface="Tahoma" panose="020B0804030504040204" pitchFamily="34" charset="0"/>
                <a:ea typeface="+mn-ea"/>
                <a:cs typeface="Tahoma" panose="020B0804030504040204" pitchFamily="34" charset="0"/>
              </a:rPr>
              <a:t>和控件</a:t>
            </a:r>
            <a:r>
              <a:rPr lang="en-US" altLang="zh-CN" sz="2400"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rPr>
              <a:t>Control</a:t>
            </a:r>
            <a:r>
              <a:rPr lang="zh-CN" altLang="en-US" sz="2400">
                <a:latin typeface="+mn-ea"/>
                <a:ea typeface="+mn-ea"/>
                <a:cs typeface="Tahoma" panose="020B0804030504040204" pitchFamily="34" charset="0"/>
              </a:rPr>
              <a:t>，</a:t>
            </a:r>
            <a:r>
              <a:rPr lang="zh-CN" altLang="en-US" sz="2400">
                <a:latin typeface="Tahoma" panose="020B0804030504040204" pitchFamily="34" charset="0"/>
                <a:ea typeface="+mn-ea"/>
                <a:cs typeface="Tahoma" panose="020B0804030504040204" pitchFamily="34" charset="0"/>
              </a:rPr>
              <a:t>但不能放置形状</a:t>
            </a:r>
            <a:r>
              <a:rPr lang="en-US" altLang="zh-CN" sz="2400"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rPr>
              <a:t>Shape</a:t>
            </a:r>
            <a:r>
              <a:rPr lang="zh-CN" altLang="en-US" sz="2400">
                <a:latin typeface="Tahoma" panose="020B0804030504040204" pitchFamily="34" charset="0"/>
                <a:ea typeface="+mn-ea"/>
                <a:cs typeface="Tahoma" panose="020B0804030504040204" pitchFamily="34" charset="0"/>
              </a:rPr>
              <a:t>和图像显示类</a:t>
            </a:r>
            <a:r>
              <a:rPr lang="en-US" altLang="zh-CN" sz="2400"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rPr>
              <a:t>ImageView</a:t>
            </a:r>
            <a:r>
              <a:rPr lang="zh-CN" altLang="en-US" sz="2400">
                <a:latin typeface="Tahoma" panose="020B0804030504040204" pitchFamily="34" charset="0"/>
                <a:ea typeface="+mn-ea"/>
                <a:cs typeface="Tahoma" panose="020B0804030504040204" pitchFamily="34" charset="0"/>
              </a:rPr>
              <a:t>。</a:t>
            </a:r>
            <a:endParaRPr lang="en-US" altLang="zh-CN" sz="2400">
              <a:latin typeface="Tahoma" panose="020B0804030504040204" pitchFamily="34" charset="0"/>
              <a:ea typeface="+mn-ea"/>
              <a:cs typeface="Tahoma" panose="020B0804030504040204" pitchFamily="34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u"/>
              <a:defRPr/>
            </a:pPr>
            <a:endParaRPr lang="zh-CN" altLang="en-US" sz="1400">
              <a:latin typeface="Tahoma" panose="020B0804030504040204" pitchFamily="34" charset="0"/>
              <a:ea typeface="+mn-ea"/>
              <a:cs typeface="Tahoma" panose="020B0804030504040204" pitchFamily="34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2400">
                <a:solidFill>
                  <a:srgbClr val="C00000"/>
                </a:solidFill>
                <a:latin typeface="Tahoma" panose="020B0804030504040204" pitchFamily="34" charset="0"/>
                <a:ea typeface="+mn-ea"/>
                <a:cs typeface="Tahoma" panose="020B0804030504040204" pitchFamily="34" charset="0"/>
              </a:rPr>
              <a:t>节点</a:t>
            </a:r>
            <a:r>
              <a:rPr lang="en-US" altLang="zh-CN" sz="2400">
                <a:solidFill>
                  <a:srgbClr val="C00000"/>
                </a:solidFill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rPr>
              <a:t>Node</a:t>
            </a:r>
            <a:r>
              <a:rPr lang="zh-CN" altLang="en-US" sz="2400">
                <a:latin typeface="Tahoma" panose="020B0804030504040204" pitchFamily="34" charset="0"/>
                <a:ea typeface="+mn-ea"/>
                <a:cs typeface="Tahoma" panose="020B0804030504040204" pitchFamily="34" charset="0"/>
              </a:rPr>
              <a:t>：是</a:t>
            </a:r>
            <a:r>
              <a:rPr lang="zh-CN" altLang="en-US" sz="2400">
                <a:solidFill>
                  <a:srgbClr val="0033CC"/>
                </a:solidFill>
                <a:latin typeface="Tahoma" panose="020B0804030504040204" pitchFamily="34" charset="0"/>
                <a:ea typeface="+mn-ea"/>
                <a:cs typeface="Tahoma" panose="020B0804030504040204" pitchFamily="34" charset="0"/>
              </a:rPr>
              <a:t>可视化的组件</a:t>
            </a:r>
            <a:r>
              <a:rPr lang="zh-CN" altLang="en-US" sz="2400">
                <a:latin typeface="Tahoma" panose="020B0804030504040204" pitchFamily="34" charset="0"/>
                <a:ea typeface="+mn-ea"/>
                <a:cs typeface="Tahoma" panose="020B0804030504040204" pitchFamily="34" charset="0"/>
              </a:rPr>
              <a:t>。可以是面板、控件、图像视图、形状等。场景中的所有节点构成一个</a:t>
            </a:r>
            <a:r>
              <a:rPr lang="zh-CN" altLang="en-US" sz="2400">
                <a:solidFill>
                  <a:srgbClr val="0033CC"/>
                </a:solidFill>
                <a:latin typeface="Tahoma" panose="020B0804030504040204" pitchFamily="34" charset="0"/>
                <a:ea typeface="+mn-ea"/>
                <a:cs typeface="Tahoma" panose="020B0804030504040204" pitchFamily="34" charset="0"/>
              </a:rPr>
              <a:t>树状结构</a:t>
            </a:r>
            <a:r>
              <a:rPr lang="zh-CN" altLang="en-US" sz="2400">
                <a:latin typeface="Tahoma" panose="020B0804030504040204" pitchFamily="34" charset="0"/>
                <a:ea typeface="+mn-ea"/>
                <a:cs typeface="Tahoma" panose="020B0804030504040204" pitchFamily="34" charset="0"/>
              </a:rPr>
              <a:t>的场景图。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矩形 1"/>
          <p:cNvSpPr>
            <a:spLocks noChangeArrowheads="1"/>
          </p:cNvSpPr>
          <p:nvPr/>
        </p:nvSpPr>
        <p:spPr bwMode="auto">
          <a:xfrm>
            <a:off x="684213" y="1773238"/>
            <a:ext cx="7775575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2400">
                <a:solidFill>
                  <a:srgbClr val="C00000"/>
                </a:solidFill>
                <a:latin typeface="Tahoma" panose="020B0804030504040204" pitchFamily="34" charset="0"/>
                <a:ea typeface="+mn-ea"/>
                <a:cs typeface="Tahoma" panose="020B0804030504040204" pitchFamily="34" charset="0"/>
              </a:rPr>
              <a:t>面板</a:t>
            </a:r>
            <a:r>
              <a:rPr lang="en-US" altLang="zh-CN" sz="2400">
                <a:solidFill>
                  <a:srgbClr val="C00000"/>
                </a:solidFill>
                <a:latin typeface="Tahoma" panose="020B0804030504040204" pitchFamily="34" charset="0"/>
                <a:ea typeface="+mn-ea"/>
                <a:cs typeface="Tahoma" panose="020B0804030504040204" pitchFamily="34" charset="0"/>
              </a:rPr>
              <a:t>Pane</a:t>
            </a:r>
            <a:r>
              <a:rPr lang="zh-CN" altLang="en-US" sz="2400">
                <a:solidFill>
                  <a:srgbClr val="C00000"/>
                </a:solidFill>
                <a:latin typeface="Tahoma" panose="020B0804030504040204" pitchFamily="34" charset="0"/>
                <a:ea typeface="+mn-ea"/>
                <a:cs typeface="Tahoma" panose="020B0804030504040204" pitchFamily="34" charset="0"/>
              </a:rPr>
              <a:t>：</a:t>
            </a:r>
            <a:r>
              <a:rPr lang="zh-CN" altLang="en-US" sz="2400">
                <a:latin typeface="Tahoma" panose="020B0804030504040204" pitchFamily="34" charset="0"/>
                <a:ea typeface="+mn-ea"/>
                <a:cs typeface="Tahoma" panose="020B0804030504040204" pitchFamily="34" charset="0"/>
              </a:rPr>
              <a:t>面板中可以摆放各种节点。</a:t>
            </a:r>
            <a:r>
              <a:rPr lang="en-US" altLang="zh-CN" sz="2400">
                <a:latin typeface="Tahoma" panose="020B0804030504040204" pitchFamily="34" charset="0"/>
                <a:ea typeface="+mn-ea"/>
                <a:cs typeface="Tahoma" panose="020B0804030504040204" pitchFamily="34" charset="0"/>
              </a:rPr>
              <a:t>JavaFX</a:t>
            </a:r>
            <a:r>
              <a:rPr lang="zh-CN" altLang="en-US" sz="2400">
                <a:latin typeface="Tahoma" panose="020B0804030504040204" pitchFamily="34" charset="0"/>
                <a:ea typeface="+mn-ea"/>
                <a:cs typeface="Tahoma" panose="020B0804030504040204" pitchFamily="34" charset="0"/>
              </a:rPr>
              <a:t>提供了多种面板供用户在窗口中组织节点。</a:t>
            </a:r>
            <a:endParaRPr lang="en-US" altLang="zh-CN" sz="2400">
              <a:latin typeface="Tahoma" panose="020B0804030504040204" pitchFamily="34" charset="0"/>
              <a:ea typeface="+mn-ea"/>
              <a:cs typeface="Tahoma" panose="020B0804030504040204" pitchFamily="34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u"/>
              <a:defRPr/>
            </a:pPr>
            <a:endParaRPr lang="zh-CN" altLang="en-US" sz="1400">
              <a:solidFill>
                <a:srgbClr val="C00000"/>
              </a:solidFill>
              <a:latin typeface="Tahoma" panose="020B0804030504040204" pitchFamily="34" charset="0"/>
              <a:ea typeface="+mn-ea"/>
              <a:cs typeface="Tahoma" panose="020B0804030504040204" pitchFamily="34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2400">
                <a:solidFill>
                  <a:srgbClr val="C00000"/>
                </a:solidFill>
                <a:latin typeface="Tahoma" panose="020B0804030504040204" pitchFamily="34" charset="0"/>
                <a:ea typeface="+mn-ea"/>
                <a:cs typeface="Tahoma" panose="020B0804030504040204" pitchFamily="34" charset="0"/>
              </a:rPr>
              <a:t>控件</a:t>
            </a:r>
            <a:r>
              <a:rPr lang="en-US" altLang="zh-CN" sz="2400">
                <a:solidFill>
                  <a:srgbClr val="C00000"/>
                </a:solidFill>
                <a:latin typeface="Tahoma" panose="020B0804030504040204" pitchFamily="34" charset="0"/>
                <a:ea typeface="+mn-ea"/>
                <a:cs typeface="Tahoma" panose="020B0804030504040204" pitchFamily="34" charset="0"/>
              </a:rPr>
              <a:t>Control</a:t>
            </a:r>
            <a:r>
              <a:rPr lang="zh-CN" altLang="en-US" sz="2400">
                <a:solidFill>
                  <a:srgbClr val="C00000"/>
                </a:solidFill>
                <a:latin typeface="Tahoma" panose="020B0804030504040204" pitchFamily="34" charset="0"/>
                <a:ea typeface="+mn-ea"/>
                <a:cs typeface="Tahoma" panose="020B0804030504040204" pitchFamily="34" charset="0"/>
              </a:rPr>
              <a:t>：</a:t>
            </a:r>
            <a:r>
              <a:rPr lang="zh-CN" altLang="en-US" sz="2400">
                <a:latin typeface="Tahoma" panose="020B0804030504040204" pitchFamily="34" charset="0"/>
                <a:ea typeface="+mn-ea"/>
                <a:cs typeface="Tahoma" panose="020B0804030504040204" pitchFamily="34" charset="0"/>
              </a:rPr>
              <a:t>包括标签、按钮、复选框、单选按钮、文本框、文本区等。</a:t>
            </a:r>
            <a:endParaRPr lang="en-US" altLang="zh-CN" sz="2400">
              <a:latin typeface="Tahoma" panose="020B0804030504040204" pitchFamily="34" charset="0"/>
              <a:ea typeface="+mn-ea"/>
              <a:cs typeface="Tahoma" panose="020B0804030504040204" pitchFamily="34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u"/>
              <a:defRPr/>
            </a:pPr>
            <a:endParaRPr lang="zh-CN" altLang="en-US" sz="1400">
              <a:solidFill>
                <a:srgbClr val="C00000"/>
              </a:solidFill>
              <a:latin typeface="Tahoma" panose="020B0804030504040204" pitchFamily="34" charset="0"/>
              <a:ea typeface="+mn-ea"/>
              <a:cs typeface="Tahoma" panose="020B0804030504040204" pitchFamily="34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2400">
                <a:solidFill>
                  <a:srgbClr val="C00000"/>
                </a:solidFill>
                <a:latin typeface="Tahoma" panose="020B0804030504040204" pitchFamily="34" charset="0"/>
                <a:ea typeface="+mn-ea"/>
                <a:cs typeface="Tahoma" panose="020B0804030504040204" pitchFamily="34" charset="0"/>
              </a:rPr>
              <a:t>形状</a:t>
            </a:r>
            <a:r>
              <a:rPr lang="en-US" altLang="zh-CN" sz="2400">
                <a:solidFill>
                  <a:srgbClr val="C00000"/>
                </a:solidFill>
                <a:latin typeface="Tahoma" panose="020B0804030504040204" pitchFamily="34" charset="0"/>
                <a:ea typeface="+mn-ea"/>
                <a:cs typeface="Tahoma" panose="020B0804030504040204" pitchFamily="34" charset="0"/>
              </a:rPr>
              <a:t>Shape</a:t>
            </a:r>
            <a:r>
              <a:rPr lang="zh-CN" altLang="en-US" sz="2400">
                <a:solidFill>
                  <a:srgbClr val="C00000"/>
                </a:solidFill>
                <a:latin typeface="Tahoma" panose="020B0804030504040204" pitchFamily="34" charset="0"/>
                <a:ea typeface="+mn-ea"/>
                <a:cs typeface="Tahoma" panose="020B0804030504040204" pitchFamily="34" charset="0"/>
              </a:rPr>
              <a:t>：</a:t>
            </a:r>
            <a:r>
              <a:rPr lang="zh-CN" altLang="en-US" sz="2400">
                <a:latin typeface="Tahoma" panose="020B0804030504040204" pitchFamily="34" charset="0"/>
                <a:ea typeface="+mn-ea"/>
                <a:cs typeface="Tahoma" panose="020B0804030504040204" pitchFamily="34" charset="0"/>
              </a:rPr>
              <a:t>是指文本、直线、圆、椭圆、矩形、弧、多边形、折线等。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804030504040204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804030504040204" pitchFamily="34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3759</Words>
  <Application>Microsoft Macintosh PowerPoint</Application>
  <PresentationFormat>全屏显示(4:3)</PresentationFormat>
  <Paragraphs>451</Paragraphs>
  <Slides>61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77" baseType="lpstr">
      <vt:lpstr>隶书</vt:lpstr>
      <vt:lpstr>宋体</vt:lpstr>
      <vt:lpstr>微软雅黑</vt:lpstr>
      <vt:lpstr>DejaVu Sans</vt:lpstr>
      <vt:lpstr>DejaVu Serif</vt:lpstr>
      <vt:lpstr>Arial</vt:lpstr>
      <vt:lpstr>Calibri</vt:lpstr>
      <vt:lpstr>Helvetica</vt:lpstr>
      <vt:lpstr>Lucida Console</vt:lpstr>
      <vt:lpstr>Lucida Sans Unicode</vt:lpstr>
      <vt:lpstr>Menlo</vt:lpstr>
      <vt:lpstr>Monaco</vt:lpstr>
      <vt:lpstr>Tahoma</vt:lpstr>
      <vt:lpstr>Times New Roman</vt:lpstr>
      <vt:lpstr>Wingdings</vt:lpstr>
      <vt:lpstr>默认设计模板</vt:lpstr>
      <vt:lpstr>1. JavaFX概述</vt:lpstr>
      <vt:lpstr>PowerPoint 演示文稿</vt:lpstr>
      <vt:lpstr>PowerPoint 演示文稿</vt:lpstr>
      <vt:lpstr>2. 基于JavaFX的图形用户界面</vt:lpstr>
      <vt:lpstr>PowerPoint 演示文稿</vt:lpstr>
      <vt:lpstr>PowerPoint 演示文稿</vt:lpstr>
      <vt:lpstr>3. JavaFX程序结构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不同的容器类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Painter App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Color Chooser App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Cover Viewer App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添加库： 项目设置-&gt; 库 -&gt; +   </vt:lpstr>
      <vt:lpstr>多 Stages之间的交互问题</vt:lpstr>
    </vt:vector>
  </TitlesOfParts>
  <Company>shiyanshi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zheng yan</dc:creator>
  <cp:lastModifiedBy>Microsoft Office 用户</cp:lastModifiedBy>
  <cp:revision>839</cp:revision>
  <dcterms:created xsi:type="dcterms:W3CDTF">2024-04-23T08:55:31Z</dcterms:created>
  <dcterms:modified xsi:type="dcterms:W3CDTF">2024-05-07T11:28:40Z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394AF2E7DD155870447727669F3121AB_42</vt:lpwstr>
  </property>
  <property fmtid="{D5CDD505-2E9C-101B-9397-08002B2CF9AE}" pid="3" name="KSOProductBuildVer">
    <vt:lpwstr>2052-6.6.1.8808</vt:lpwstr>
  </property>
</Properties>
</file>